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9"/>
  </p:handoutMasterIdLst>
  <p:sldIdLst>
    <p:sldId id="256" r:id="rId2"/>
    <p:sldId id="291" r:id="rId3"/>
    <p:sldId id="307" r:id="rId4"/>
    <p:sldId id="298" r:id="rId5"/>
    <p:sldId id="265" r:id="rId6"/>
    <p:sldId id="308" r:id="rId7"/>
    <p:sldId id="309" r:id="rId8"/>
    <p:sldId id="310" r:id="rId9"/>
    <p:sldId id="300" r:id="rId10"/>
    <p:sldId id="262" r:id="rId11"/>
    <p:sldId id="267" r:id="rId12"/>
    <p:sldId id="301" r:id="rId13"/>
    <p:sldId id="263" r:id="rId14"/>
    <p:sldId id="270" r:id="rId15"/>
    <p:sldId id="272" r:id="rId16"/>
    <p:sldId id="302" r:id="rId17"/>
    <p:sldId id="274" r:id="rId18"/>
    <p:sldId id="277" r:id="rId19"/>
    <p:sldId id="275" r:id="rId20"/>
    <p:sldId id="276" r:id="rId21"/>
    <p:sldId id="295" r:id="rId22"/>
    <p:sldId id="271" r:id="rId23"/>
    <p:sldId id="296" r:id="rId24"/>
    <p:sldId id="313" r:id="rId25"/>
    <p:sldId id="314" r:id="rId26"/>
    <p:sldId id="315" r:id="rId27"/>
    <p:sldId id="273" r:id="rId28"/>
    <p:sldId id="303" r:id="rId29"/>
    <p:sldId id="304" r:id="rId30"/>
    <p:sldId id="311" r:id="rId31"/>
    <p:sldId id="278" r:id="rId32"/>
    <p:sldId id="306" r:id="rId33"/>
    <p:sldId id="312" r:id="rId34"/>
    <p:sldId id="297" r:id="rId35"/>
    <p:sldId id="316" r:id="rId36"/>
    <p:sldId id="279" r:id="rId37"/>
    <p:sldId id="29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203F"/>
    <a:srgbClr val="0DB4E6"/>
    <a:srgbClr val="D65E06"/>
    <a:srgbClr val="005C73"/>
    <a:srgbClr val="C7114F"/>
    <a:srgbClr val="8D8C8D"/>
    <a:srgbClr val="1A2A4F"/>
    <a:srgbClr val="BBA461"/>
    <a:srgbClr val="4A4A49"/>
    <a:srgbClr val="752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p:cViewPr varScale="1">
        <p:scale>
          <a:sx n="106" d="100"/>
          <a:sy n="106" d="100"/>
        </p:scale>
        <p:origin x="168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7F82A0-6B66-6C4A-AD35-7A359B6B355D}" type="datetimeFigureOut">
              <a:rPr lang="en-US" smtClean="0"/>
              <a:t>4/25/2018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427AE6-179D-9748-B143-CEC9A018D491}" type="slidenum">
              <a:rPr lang="en-US" smtClean="0"/>
              <a:t>‹#›</a:t>
            </a:fld>
            <a:endParaRPr lang="en-US"/>
          </a:p>
        </p:txBody>
      </p:sp>
    </p:spTree>
    <p:extLst>
      <p:ext uri="{BB962C8B-B14F-4D97-AF65-F5344CB8AC3E}">
        <p14:creationId xmlns:p14="http://schemas.microsoft.com/office/powerpoint/2010/main" val="18537662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rporat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568" y="2708920"/>
            <a:ext cx="7992888" cy="1470025"/>
          </a:xfrm>
        </p:spPr>
        <p:txBody>
          <a:bodyPr anchor="b">
            <a:normAutofit/>
          </a:bodyPr>
          <a:lstStyle>
            <a:lvl1pPr algn="l">
              <a:defRPr sz="7200" b="1">
                <a:solidFill>
                  <a:schemeClr val="bg1"/>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3" name="Subtitle 2"/>
          <p:cNvSpPr>
            <a:spLocks noGrp="1"/>
          </p:cNvSpPr>
          <p:nvPr>
            <p:ph type="subTitle" idx="1" hasCustomPrompt="1"/>
          </p:nvPr>
        </p:nvSpPr>
        <p:spPr>
          <a:xfrm>
            <a:off x="683568" y="3933056"/>
            <a:ext cx="7992888" cy="1656184"/>
          </a:xfrm>
        </p:spPr>
        <p:txBody>
          <a:bodyPr>
            <a:normAutofit/>
          </a:bodyPr>
          <a:lstStyle>
            <a:lvl1pPr marL="0" indent="0" algn="l">
              <a:buNone/>
              <a:defRPr sz="3600" b="1">
                <a:solidFill>
                  <a:srgbClr val="BBA46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a:t>
            </a:r>
            <a:endParaRPr lang="en-GB" dirty="0"/>
          </a:p>
        </p:txBody>
      </p:sp>
      <p:sp>
        <p:nvSpPr>
          <p:cNvPr id="12" name="Subtitle 2"/>
          <p:cNvSpPr txBox="1">
            <a:spLocks/>
          </p:cNvSpPr>
          <p:nvPr userDrawn="1"/>
        </p:nvSpPr>
        <p:spPr>
          <a:xfrm>
            <a:off x="611560" y="5949280"/>
            <a:ext cx="2583904" cy="432048"/>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Font typeface="Arial" panose="020B0604020202020204" pitchFamily="34" charset="0"/>
              <a:buNone/>
              <a:defRPr sz="3600" b="1" kern="1200">
                <a:solidFill>
                  <a:srgbClr val="BBA46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a:t>ulster.ac.uk</a:t>
            </a:r>
            <a:endParaRPr lang="en-GB" dirty="0"/>
          </a:p>
        </p:txBody>
      </p:sp>
      <p:sp>
        <p:nvSpPr>
          <p:cNvPr id="4" name="Rectangle 3"/>
          <p:cNvSpPr/>
          <p:nvPr userDrawn="1"/>
        </p:nvSpPr>
        <p:spPr>
          <a:xfrm>
            <a:off x="611560" y="548680"/>
            <a:ext cx="2808312" cy="1656184"/>
          </a:xfrm>
          <a:prstGeom prst="rect">
            <a:avLst/>
          </a:prstGeom>
          <a:solidFill>
            <a:srgbClr val="0D20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UU_TJI_Process (REV).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7" y="332656"/>
            <a:ext cx="4268507" cy="2160240"/>
          </a:xfrm>
          <a:prstGeom prst="rect">
            <a:avLst/>
          </a:prstGeom>
        </p:spPr>
      </p:pic>
      <p:pic>
        <p:nvPicPr>
          <p:cNvPr id="7" name="Picture 6" descr="Screen Shot 2014-11-04 at 14.04.24.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3568" y="6013342"/>
            <a:ext cx="4176464" cy="367986"/>
          </a:xfrm>
          <a:prstGeom prst="rect">
            <a:avLst/>
          </a:prstGeom>
        </p:spPr>
      </p:pic>
    </p:spTree>
    <p:extLst>
      <p:ext uri="{BB962C8B-B14F-4D97-AF65-F5344CB8AC3E}">
        <p14:creationId xmlns:p14="http://schemas.microsoft.com/office/powerpoint/2010/main" val="3363841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Arts Faculty Image Layout">
    <p:spTree>
      <p:nvGrpSpPr>
        <p:cNvPr id="1" name=""/>
        <p:cNvGrpSpPr/>
        <p:nvPr/>
      </p:nvGrpSpPr>
      <p:grpSpPr>
        <a:xfrm>
          <a:off x="0" y="0"/>
          <a:ext cx="0" cy="0"/>
          <a:chOff x="0" y="0"/>
          <a:chExt cx="0" cy="0"/>
        </a:xfrm>
      </p:grpSpPr>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7704" y="-27385"/>
            <a:ext cx="8397146" cy="68853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13" y="-27384"/>
            <a:ext cx="6264139" cy="6885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4474840" cy="562074"/>
          </a:xfrm>
        </p:spPr>
        <p:txBody>
          <a:bodyPr>
            <a:noAutofit/>
          </a:bodyPr>
          <a:lstStyle>
            <a:lvl1pPr algn="l">
              <a:defRPr sz="3600" b="1">
                <a:solidFill>
                  <a:srgbClr val="C00000"/>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467544" y="952128"/>
            <a:ext cx="4464496"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467544" y="1600201"/>
            <a:ext cx="4464496"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7544" y="5733256"/>
            <a:ext cx="1309999" cy="720000"/>
          </a:xfrm>
          <a:prstGeom prst="rect">
            <a:avLst/>
          </a:prstGeom>
        </p:spPr>
      </p:pic>
    </p:spTree>
    <p:extLst>
      <p:ext uri="{BB962C8B-B14F-4D97-AF65-F5344CB8AC3E}">
        <p14:creationId xmlns:p14="http://schemas.microsoft.com/office/powerpoint/2010/main" val="750091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Arts Faculty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562074"/>
          </a:xfrm>
        </p:spPr>
        <p:txBody>
          <a:bodyPr>
            <a:noAutofit/>
          </a:bodyPr>
          <a:lstStyle>
            <a:lvl1pPr algn="l">
              <a:defRPr sz="3600" b="1">
                <a:solidFill>
                  <a:srgbClr val="C00000"/>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467544" y="764704"/>
            <a:ext cx="8208912"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467544" y="1600201"/>
            <a:ext cx="8280920"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5733256"/>
            <a:ext cx="1309999" cy="720000"/>
          </a:xfrm>
          <a:prstGeom prst="rect">
            <a:avLst/>
          </a:prstGeom>
        </p:spPr>
      </p:pic>
    </p:spTree>
    <p:extLst>
      <p:ext uri="{BB962C8B-B14F-4D97-AF65-F5344CB8AC3E}">
        <p14:creationId xmlns:p14="http://schemas.microsoft.com/office/powerpoint/2010/main" val="3305973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DBE Faculty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568" y="3140968"/>
            <a:ext cx="7992888" cy="1470025"/>
          </a:xfrm>
        </p:spPr>
        <p:txBody>
          <a:bodyPr anchor="b">
            <a:normAutofit/>
          </a:bodyPr>
          <a:lstStyle>
            <a:lvl1pPr algn="l">
              <a:defRPr sz="7200" b="1">
                <a:solidFill>
                  <a:schemeClr val="bg1"/>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3" name="Subtitle 2"/>
          <p:cNvSpPr>
            <a:spLocks noGrp="1"/>
          </p:cNvSpPr>
          <p:nvPr>
            <p:ph type="subTitle" idx="1" hasCustomPrompt="1"/>
          </p:nvPr>
        </p:nvSpPr>
        <p:spPr>
          <a:xfrm>
            <a:off x="683568" y="4437112"/>
            <a:ext cx="7992888" cy="1656184"/>
          </a:xfrm>
        </p:spPr>
        <p:txBody>
          <a:bodyPr anchor="t">
            <a:normAutofit/>
          </a:bodyPr>
          <a:lstStyle>
            <a:lvl1pPr marL="0" indent="0" algn="l">
              <a:buNone/>
              <a:defRPr sz="3600" b="1">
                <a:solidFill>
                  <a:srgbClr val="C711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a:t>
            </a:r>
            <a:endParaRPr lang="en-GB" dirty="0"/>
          </a:p>
        </p:txBody>
      </p:sp>
      <p:sp>
        <p:nvSpPr>
          <p:cNvPr id="12" name="Subtitle 2"/>
          <p:cNvSpPr txBox="1">
            <a:spLocks/>
          </p:cNvSpPr>
          <p:nvPr userDrawn="1"/>
        </p:nvSpPr>
        <p:spPr>
          <a:xfrm>
            <a:off x="611560" y="5949280"/>
            <a:ext cx="2583904" cy="432048"/>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Font typeface="Arial" panose="020B0604020202020204" pitchFamily="34" charset="0"/>
              <a:buNone/>
              <a:defRPr sz="3600" b="1" kern="1200">
                <a:solidFill>
                  <a:srgbClr val="BBA46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a:solidFill>
                  <a:srgbClr val="C7114F"/>
                </a:solidFill>
              </a:rPr>
              <a:t>ulster.ac.uk</a:t>
            </a:r>
            <a:endParaRPr lang="en-GB" dirty="0">
              <a:solidFill>
                <a:srgbClr val="C7114F"/>
              </a:solidFill>
            </a:endParaRPr>
          </a:p>
        </p:txBody>
      </p:sp>
    </p:spTree>
    <p:extLst>
      <p:ext uri="{BB962C8B-B14F-4D97-AF65-F5344CB8AC3E}">
        <p14:creationId xmlns:p14="http://schemas.microsoft.com/office/powerpoint/2010/main" val="4242935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Arts, Design, Built Env Faculty Content 1">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562074"/>
          </a:xfrm>
        </p:spPr>
        <p:txBody>
          <a:bodyPr>
            <a:noAutofit/>
          </a:bodyPr>
          <a:lstStyle>
            <a:lvl1pPr algn="l">
              <a:defRPr sz="3600" b="1">
                <a:solidFill>
                  <a:srgbClr val="C7114F"/>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467544" y="764704"/>
            <a:ext cx="8208912"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467544" y="1600201"/>
            <a:ext cx="8280920"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7" name="Picture 11" descr="UU Arts&amp;Design 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7544" y="5733256"/>
            <a:ext cx="1310000" cy="72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5446866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Arts, Design, Built Env Faculty Content 2">
    <p:spTree>
      <p:nvGrpSpPr>
        <p:cNvPr id="1" name=""/>
        <p:cNvGrpSpPr/>
        <p:nvPr/>
      </p:nvGrpSpPr>
      <p:grpSpPr>
        <a:xfrm>
          <a:off x="0" y="0"/>
          <a:ext cx="0" cy="0"/>
          <a:chOff x="0" y="0"/>
          <a:chExt cx="0" cy="0"/>
        </a:xfrm>
      </p:grpSpPr>
      <p:pic>
        <p:nvPicPr>
          <p:cNvPr id="6"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 y="1"/>
            <a:ext cx="62865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Title 1"/>
          <p:cNvSpPr>
            <a:spLocks noGrp="1"/>
          </p:cNvSpPr>
          <p:nvPr>
            <p:ph type="title"/>
          </p:nvPr>
        </p:nvSpPr>
        <p:spPr>
          <a:xfrm>
            <a:off x="457200" y="274638"/>
            <a:ext cx="8219256" cy="562074"/>
          </a:xfrm>
        </p:spPr>
        <p:txBody>
          <a:bodyPr>
            <a:noAutofit/>
          </a:bodyPr>
          <a:lstStyle>
            <a:lvl1pPr algn="l">
              <a:defRPr sz="3600" b="1">
                <a:solidFill>
                  <a:srgbClr val="C7114F"/>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467544" y="764704"/>
            <a:ext cx="8208912"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467544" y="1600201"/>
            <a:ext cx="8280920"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7" name="Picture 11" descr="UU Arts&amp;Design 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7544" y="5733256"/>
            <a:ext cx="1310000" cy="72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95568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Arts, Design, Built Env Faculty Image Layout">
    <p:spTree>
      <p:nvGrpSpPr>
        <p:cNvPr id="1" name=""/>
        <p:cNvGrpSpPr/>
        <p:nvPr/>
      </p:nvGrpSpPr>
      <p:grpSpPr>
        <a:xfrm>
          <a:off x="0" y="0"/>
          <a:ext cx="0" cy="0"/>
          <a:chOff x="0" y="0"/>
          <a:chExt cx="0" cy="0"/>
        </a:xfrm>
      </p:grpSpPr>
      <p:pic>
        <p:nvPicPr>
          <p:cNvPr id="12"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7704" y="-27385"/>
            <a:ext cx="8397146" cy="68853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13" y="-27384"/>
            <a:ext cx="6264139" cy="6885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4474840" cy="562074"/>
          </a:xfrm>
        </p:spPr>
        <p:txBody>
          <a:bodyPr>
            <a:noAutofit/>
          </a:bodyPr>
          <a:lstStyle>
            <a:lvl1pPr algn="l">
              <a:defRPr sz="3600" b="1">
                <a:solidFill>
                  <a:srgbClr val="C7114F"/>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467544" y="952128"/>
            <a:ext cx="4464496"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467544" y="1600201"/>
            <a:ext cx="4464496"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7" name="Picture 11" descr="UU Arts&amp;Design Logo.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7544" y="5733256"/>
            <a:ext cx="1310000" cy="72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75916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Arts, Design, Built Env Faculty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562074"/>
          </a:xfrm>
        </p:spPr>
        <p:txBody>
          <a:bodyPr>
            <a:noAutofit/>
          </a:bodyPr>
          <a:lstStyle>
            <a:lvl1pPr algn="l">
              <a:defRPr sz="3600" b="1">
                <a:solidFill>
                  <a:srgbClr val="C7114F"/>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467544" y="764704"/>
            <a:ext cx="8208912"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467544" y="1600201"/>
            <a:ext cx="8280920"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7" name="Picture 11" descr="UU Arts&amp;Design 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7544" y="5733256"/>
            <a:ext cx="1310000" cy="72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3052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mp;E Faculty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568" y="3140968"/>
            <a:ext cx="7992888" cy="1470025"/>
          </a:xfrm>
        </p:spPr>
        <p:txBody>
          <a:bodyPr anchor="b">
            <a:normAutofit/>
          </a:bodyPr>
          <a:lstStyle>
            <a:lvl1pPr algn="l">
              <a:defRPr sz="7200" b="1">
                <a:solidFill>
                  <a:schemeClr val="bg1"/>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3" name="Subtitle 2"/>
          <p:cNvSpPr>
            <a:spLocks noGrp="1"/>
          </p:cNvSpPr>
          <p:nvPr>
            <p:ph type="subTitle" idx="1" hasCustomPrompt="1"/>
          </p:nvPr>
        </p:nvSpPr>
        <p:spPr>
          <a:xfrm>
            <a:off x="683568" y="4437112"/>
            <a:ext cx="7992888" cy="1656184"/>
          </a:xfrm>
        </p:spPr>
        <p:txBody>
          <a:bodyPr anchor="t">
            <a:normAutofit/>
          </a:bodyPr>
          <a:lstStyle>
            <a:lvl1pPr marL="0" indent="0" algn="l">
              <a:buNone/>
              <a:defRPr sz="3600" b="1">
                <a:solidFill>
                  <a:srgbClr val="D65E0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a:t>
            </a:r>
            <a:endParaRPr lang="en-GB" dirty="0"/>
          </a:p>
        </p:txBody>
      </p:sp>
      <p:sp>
        <p:nvSpPr>
          <p:cNvPr id="12" name="Subtitle 2"/>
          <p:cNvSpPr txBox="1">
            <a:spLocks/>
          </p:cNvSpPr>
          <p:nvPr userDrawn="1"/>
        </p:nvSpPr>
        <p:spPr>
          <a:xfrm>
            <a:off x="611560" y="5949280"/>
            <a:ext cx="2583904" cy="432048"/>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Font typeface="Arial" panose="020B0604020202020204" pitchFamily="34" charset="0"/>
              <a:buNone/>
              <a:defRPr sz="3600" b="1" kern="1200">
                <a:solidFill>
                  <a:srgbClr val="BBA46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a:solidFill>
                  <a:srgbClr val="D65E06"/>
                </a:solidFill>
              </a:rPr>
              <a:t>ulster.ac.uk</a:t>
            </a:r>
            <a:endParaRPr lang="en-GB" dirty="0">
              <a:solidFill>
                <a:srgbClr val="D65E06"/>
              </a:solidFill>
            </a:endParaRPr>
          </a:p>
        </p:txBody>
      </p:sp>
    </p:spTree>
    <p:extLst>
      <p:ext uri="{BB962C8B-B14F-4D97-AF65-F5344CB8AC3E}">
        <p14:creationId xmlns:p14="http://schemas.microsoft.com/office/powerpoint/2010/main" val="2012606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C&amp;E Faculty Content 1">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562074"/>
          </a:xfrm>
        </p:spPr>
        <p:txBody>
          <a:bodyPr>
            <a:noAutofit/>
          </a:bodyPr>
          <a:lstStyle>
            <a:lvl1pPr algn="l">
              <a:defRPr sz="3600" b="1">
                <a:solidFill>
                  <a:srgbClr val="D65E06"/>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467544" y="764704"/>
            <a:ext cx="8208912"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467544" y="1600201"/>
            <a:ext cx="8280920"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7" name="Picture 6" descr="UU Computers 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7544" y="5733256"/>
            <a:ext cx="1310000" cy="72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6536927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C&amp;E Faculty Content 2">
    <p:spTree>
      <p:nvGrpSpPr>
        <p:cNvPr id="1" name=""/>
        <p:cNvGrpSpPr/>
        <p:nvPr/>
      </p:nvGrpSpPr>
      <p:grpSpPr>
        <a:xfrm>
          <a:off x="0" y="0"/>
          <a:ext cx="0" cy="0"/>
          <a:chOff x="0" y="0"/>
          <a:chExt cx="0" cy="0"/>
        </a:xfrm>
      </p:grpSpPr>
      <p:pic>
        <p:nvPicPr>
          <p:cNvPr id="6"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 y="1"/>
            <a:ext cx="62865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Title 1"/>
          <p:cNvSpPr>
            <a:spLocks noGrp="1"/>
          </p:cNvSpPr>
          <p:nvPr>
            <p:ph type="title"/>
          </p:nvPr>
        </p:nvSpPr>
        <p:spPr>
          <a:xfrm>
            <a:off x="457200" y="274638"/>
            <a:ext cx="8219256" cy="562074"/>
          </a:xfrm>
        </p:spPr>
        <p:txBody>
          <a:bodyPr>
            <a:noAutofit/>
          </a:bodyPr>
          <a:lstStyle>
            <a:lvl1pPr algn="l">
              <a:defRPr sz="3600" b="1">
                <a:solidFill>
                  <a:srgbClr val="D65E06"/>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467544" y="764704"/>
            <a:ext cx="8208912"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467544" y="1600201"/>
            <a:ext cx="8280920"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8" name="Picture 7" descr="UU Computers 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7544" y="5733256"/>
            <a:ext cx="1310000" cy="72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65063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Corporate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861048"/>
            <a:ext cx="7772400" cy="1362075"/>
          </a:xfrm>
        </p:spPr>
        <p:txBody>
          <a:bodyPr anchor="t"/>
          <a:lstStyle>
            <a:lvl1pPr algn="l">
              <a:defRPr sz="4000" b="1" cap="none" baseline="0">
                <a:solidFill>
                  <a:srgbClr val="BBA461"/>
                </a:solidFill>
                <a:latin typeface="Arial" panose="020B0604020202020204" pitchFamily="34" charset="0"/>
                <a:cs typeface="Arial" panose="020B0604020202020204" pitchFamily="34" charset="0"/>
              </a:defRPr>
            </a:lvl1pPr>
          </a:lstStyle>
          <a:p>
            <a:r>
              <a:rPr lang="en-GB" cap="none" baseline="0" dirty="0"/>
              <a:t>Divider Title</a:t>
            </a:r>
            <a:endParaRPr lang="en-GB" dirty="0"/>
          </a:p>
        </p:txBody>
      </p:sp>
      <p:sp>
        <p:nvSpPr>
          <p:cNvPr id="3" name="Text Placeholder 2"/>
          <p:cNvSpPr>
            <a:spLocks noGrp="1"/>
          </p:cNvSpPr>
          <p:nvPr>
            <p:ph type="body" idx="1" hasCustomPrompt="1"/>
          </p:nvPr>
        </p:nvSpPr>
        <p:spPr>
          <a:xfrm>
            <a:off x="722313" y="4593109"/>
            <a:ext cx="7772400" cy="1500187"/>
          </a:xfrm>
        </p:spPr>
        <p:txBody>
          <a:bodyPr anchor="t"/>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 Head</a:t>
            </a:r>
          </a:p>
        </p:txBody>
      </p:sp>
      <p:pic>
        <p:nvPicPr>
          <p:cNvPr id="4" name="Picture 3" descr="UU_TJI_Process (REV).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332656"/>
            <a:ext cx="4248472" cy="2150100"/>
          </a:xfrm>
          <a:prstGeom prst="rect">
            <a:avLst/>
          </a:prstGeom>
        </p:spPr>
      </p:pic>
    </p:spTree>
    <p:extLst>
      <p:ext uri="{BB962C8B-B14F-4D97-AF65-F5344CB8AC3E}">
        <p14:creationId xmlns:p14="http://schemas.microsoft.com/office/powerpoint/2010/main" val="1096415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C&amp;E Faculty Image Layout">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7704" y="-27385"/>
            <a:ext cx="8397146" cy="68853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13" y="-27384"/>
            <a:ext cx="6264139" cy="6885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4474840" cy="562074"/>
          </a:xfrm>
        </p:spPr>
        <p:txBody>
          <a:bodyPr>
            <a:noAutofit/>
          </a:bodyPr>
          <a:lstStyle>
            <a:lvl1pPr algn="l">
              <a:defRPr sz="3600" b="1">
                <a:solidFill>
                  <a:srgbClr val="D65E06"/>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467544" y="952128"/>
            <a:ext cx="4464496"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467544" y="1600201"/>
            <a:ext cx="4464496"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6" name="Picture 5" descr="UU Computers Logo.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7544" y="5733256"/>
            <a:ext cx="1310000" cy="72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06024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C&amp;E Faculty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562074"/>
          </a:xfrm>
        </p:spPr>
        <p:txBody>
          <a:bodyPr>
            <a:noAutofit/>
          </a:bodyPr>
          <a:lstStyle>
            <a:lvl1pPr algn="l">
              <a:defRPr sz="3600" b="1">
                <a:solidFill>
                  <a:srgbClr val="D65E06"/>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467544" y="764704"/>
            <a:ext cx="8208912"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467544" y="1600201"/>
            <a:ext cx="8280920"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8" name="Picture 7" descr="UU Computers 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7544" y="5733256"/>
            <a:ext cx="1310000" cy="72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21969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ocial Sciences Faculty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568" y="3140968"/>
            <a:ext cx="7992888" cy="1470025"/>
          </a:xfrm>
        </p:spPr>
        <p:txBody>
          <a:bodyPr anchor="b">
            <a:normAutofit/>
          </a:bodyPr>
          <a:lstStyle>
            <a:lvl1pPr algn="l">
              <a:defRPr sz="7200" b="1">
                <a:solidFill>
                  <a:schemeClr val="bg1"/>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3" name="Subtitle 2"/>
          <p:cNvSpPr>
            <a:spLocks noGrp="1"/>
          </p:cNvSpPr>
          <p:nvPr>
            <p:ph type="subTitle" idx="1" hasCustomPrompt="1"/>
          </p:nvPr>
        </p:nvSpPr>
        <p:spPr>
          <a:xfrm>
            <a:off x="683568" y="4437112"/>
            <a:ext cx="7992888" cy="1656184"/>
          </a:xfrm>
        </p:spPr>
        <p:txBody>
          <a:bodyPr anchor="t">
            <a:normAutofit/>
          </a:bodyPr>
          <a:lstStyle>
            <a:lvl1pPr marL="0" indent="0" algn="l">
              <a:buNone/>
              <a:defRPr sz="3600" b="1">
                <a:solidFill>
                  <a:srgbClr val="357E2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a:t>
            </a:r>
            <a:endParaRPr lang="en-GB" dirty="0"/>
          </a:p>
        </p:txBody>
      </p:sp>
      <p:sp>
        <p:nvSpPr>
          <p:cNvPr id="12" name="Subtitle 2"/>
          <p:cNvSpPr txBox="1">
            <a:spLocks/>
          </p:cNvSpPr>
          <p:nvPr userDrawn="1"/>
        </p:nvSpPr>
        <p:spPr>
          <a:xfrm>
            <a:off x="611560" y="5949280"/>
            <a:ext cx="2583904" cy="432048"/>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Font typeface="Arial" panose="020B0604020202020204" pitchFamily="34" charset="0"/>
              <a:buNone/>
              <a:defRPr sz="3600" b="1" kern="1200">
                <a:solidFill>
                  <a:srgbClr val="BBA46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a:solidFill>
                  <a:srgbClr val="357E29"/>
                </a:solidFill>
              </a:rPr>
              <a:t>ulster.ac.uk</a:t>
            </a:r>
            <a:endParaRPr lang="en-GB" dirty="0">
              <a:solidFill>
                <a:srgbClr val="357E29"/>
              </a:solidFill>
            </a:endParaRPr>
          </a:p>
        </p:txBody>
      </p:sp>
    </p:spTree>
    <p:extLst>
      <p:ext uri="{BB962C8B-B14F-4D97-AF65-F5344CB8AC3E}">
        <p14:creationId xmlns:p14="http://schemas.microsoft.com/office/powerpoint/2010/main" val="299200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Social Sciences Faculty Content 1">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562074"/>
          </a:xfrm>
        </p:spPr>
        <p:txBody>
          <a:bodyPr>
            <a:noAutofit/>
          </a:bodyPr>
          <a:lstStyle>
            <a:lvl1pPr algn="l">
              <a:defRPr sz="3600" b="1">
                <a:solidFill>
                  <a:srgbClr val="357E29"/>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467544" y="764704"/>
            <a:ext cx="8208912"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467544" y="1600201"/>
            <a:ext cx="8280920"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12" name="Picture 1" descr="UU Social 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7544" y="5733256"/>
            <a:ext cx="1310000" cy="72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9498571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Social Sciences Faculty Content 2">
    <p:spTree>
      <p:nvGrpSpPr>
        <p:cNvPr id="1" name=""/>
        <p:cNvGrpSpPr/>
        <p:nvPr/>
      </p:nvGrpSpPr>
      <p:grpSpPr>
        <a:xfrm>
          <a:off x="0" y="0"/>
          <a:ext cx="0" cy="0"/>
          <a:chOff x="0" y="0"/>
          <a:chExt cx="0" cy="0"/>
        </a:xfrm>
      </p:grpSpPr>
      <p:pic>
        <p:nvPicPr>
          <p:cNvPr id="6"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 y="1"/>
            <a:ext cx="62865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Title 1"/>
          <p:cNvSpPr>
            <a:spLocks noGrp="1"/>
          </p:cNvSpPr>
          <p:nvPr>
            <p:ph type="title"/>
          </p:nvPr>
        </p:nvSpPr>
        <p:spPr>
          <a:xfrm>
            <a:off x="457200" y="274638"/>
            <a:ext cx="8219256" cy="562074"/>
          </a:xfrm>
        </p:spPr>
        <p:txBody>
          <a:bodyPr>
            <a:noAutofit/>
          </a:bodyPr>
          <a:lstStyle>
            <a:lvl1pPr algn="l">
              <a:defRPr sz="3600" b="1">
                <a:solidFill>
                  <a:srgbClr val="357E29"/>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467544" y="764704"/>
            <a:ext cx="8208912"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467544" y="1600201"/>
            <a:ext cx="8280920"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7" name="Picture 1" descr="UU Social 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7544" y="5733256"/>
            <a:ext cx="1310000" cy="72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39200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Social Sciences Faculty Image Layout">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7704" y="-27385"/>
            <a:ext cx="8397146" cy="68853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13" y="-27384"/>
            <a:ext cx="6264139" cy="6885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4474840" cy="562074"/>
          </a:xfrm>
        </p:spPr>
        <p:txBody>
          <a:bodyPr>
            <a:noAutofit/>
          </a:bodyPr>
          <a:lstStyle>
            <a:lvl1pPr algn="l">
              <a:defRPr sz="3600" b="1">
                <a:solidFill>
                  <a:srgbClr val="357E29"/>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467544" y="952128"/>
            <a:ext cx="4464496"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pic>
        <p:nvPicPr>
          <p:cNvPr id="7" name="Picture 1" descr="UU Social Logo.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7544" y="5733256"/>
            <a:ext cx="1310000" cy="72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Content Placeholder 3"/>
          <p:cNvSpPr>
            <a:spLocks noGrp="1"/>
          </p:cNvSpPr>
          <p:nvPr>
            <p:ph sz="half" idx="2" hasCustomPrompt="1"/>
          </p:nvPr>
        </p:nvSpPr>
        <p:spPr>
          <a:xfrm>
            <a:off x="467544" y="1600201"/>
            <a:ext cx="4464496"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spTree>
    <p:extLst>
      <p:ext uri="{BB962C8B-B14F-4D97-AF65-F5344CB8AC3E}">
        <p14:creationId xmlns:p14="http://schemas.microsoft.com/office/powerpoint/2010/main" val="7524609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Social Sciences Faculty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562074"/>
          </a:xfrm>
        </p:spPr>
        <p:txBody>
          <a:bodyPr>
            <a:noAutofit/>
          </a:bodyPr>
          <a:lstStyle>
            <a:lvl1pPr algn="l">
              <a:defRPr sz="3600" b="1">
                <a:solidFill>
                  <a:srgbClr val="357E29"/>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467544" y="764704"/>
            <a:ext cx="8208912"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467544" y="1600201"/>
            <a:ext cx="8280920"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7" name="Picture 1" descr="UU Social 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7544" y="5733256"/>
            <a:ext cx="1310000" cy="72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90676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lth Sciences Faculty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568" y="3140968"/>
            <a:ext cx="7992888" cy="1470025"/>
          </a:xfrm>
        </p:spPr>
        <p:txBody>
          <a:bodyPr anchor="b">
            <a:normAutofit/>
          </a:bodyPr>
          <a:lstStyle>
            <a:lvl1pPr algn="l">
              <a:defRPr sz="7200" b="1">
                <a:solidFill>
                  <a:schemeClr val="bg1"/>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3" name="Subtitle 2"/>
          <p:cNvSpPr>
            <a:spLocks noGrp="1"/>
          </p:cNvSpPr>
          <p:nvPr>
            <p:ph type="subTitle" idx="1" hasCustomPrompt="1"/>
          </p:nvPr>
        </p:nvSpPr>
        <p:spPr>
          <a:xfrm>
            <a:off x="683568" y="4437112"/>
            <a:ext cx="7992888" cy="1656184"/>
          </a:xfrm>
        </p:spPr>
        <p:txBody>
          <a:bodyPr anchor="t">
            <a:normAutofit/>
          </a:bodyPr>
          <a:lstStyle>
            <a:lvl1pPr marL="0" indent="0" algn="l">
              <a:buNone/>
              <a:defRPr sz="3600" b="1">
                <a:solidFill>
                  <a:srgbClr val="005C7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a:t>
            </a:r>
            <a:endParaRPr lang="en-GB" dirty="0"/>
          </a:p>
        </p:txBody>
      </p:sp>
      <p:sp>
        <p:nvSpPr>
          <p:cNvPr id="12" name="Subtitle 2"/>
          <p:cNvSpPr txBox="1">
            <a:spLocks/>
          </p:cNvSpPr>
          <p:nvPr userDrawn="1"/>
        </p:nvSpPr>
        <p:spPr>
          <a:xfrm>
            <a:off x="611560" y="5949280"/>
            <a:ext cx="2583904" cy="432048"/>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Font typeface="Arial" panose="020B0604020202020204" pitchFamily="34" charset="0"/>
              <a:buNone/>
              <a:defRPr sz="3600" b="1" kern="1200">
                <a:solidFill>
                  <a:srgbClr val="BBA46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a:solidFill>
                  <a:srgbClr val="005C73"/>
                </a:solidFill>
              </a:rPr>
              <a:t>ulster.ac.uk</a:t>
            </a:r>
            <a:endParaRPr lang="en-GB" dirty="0">
              <a:solidFill>
                <a:srgbClr val="005C73"/>
              </a:solidFill>
            </a:endParaRPr>
          </a:p>
        </p:txBody>
      </p:sp>
    </p:spTree>
    <p:extLst>
      <p:ext uri="{BB962C8B-B14F-4D97-AF65-F5344CB8AC3E}">
        <p14:creationId xmlns:p14="http://schemas.microsoft.com/office/powerpoint/2010/main" val="42101868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Health Sciences Faculty Title Content 1">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562074"/>
          </a:xfrm>
        </p:spPr>
        <p:txBody>
          <a:bodyPr>
            <a:noAutofit/>
          </a:bodyPr>
          <a:lstStyle>
            <a:lvl1pPr algn="l">
              <a:defRPr sz="3600" b="1">
                <a:solidFill>
                  <a:srgbClr val="005C73"/>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467544" y="764704"/>
            <a:ext cx="8208912"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467544" y="1600201"/>
            <a:ext cx="8280920"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5733256"/>
            <a:ext cx="1309999" cy="720000"/>
          </a:xfrm>
          <a:prstGeom prst="rect">
            <a:avLst/>
          </a:prstGeom>
        </p:spPr>
      </p:pic>
    </p:spTree>
    <p:extLst>
      <p:ext uri="{BB962C8B-B14F-4D97-AF65-F5344CB8AC3E}">
        <p14:creationId xmlns:p14="http://schemas.microsoft.com/office/powerpoint/2010/main" val="3651016497"/>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Health Sciences Faculty Content 2">
    <p:spTree>
      <p:nvGrpSpPr>
        <p:cNvPr id="1" name=""/>
        <p:cNvGrpSpPr/>
        <p:nvPr/>
      </p:nvGrpSpPr>
      <p:grpSpPr>
        <a:xfrm>
          <a:off x="0" y="0"/>
          <a:ext cx="0" cy="0"/>
          <a:chOff x="0" y="0"/>
          <a:chExt cx="0" cy="0"/>
        </a:xfrm>
      </p:grpSpPr>
      <p:pic>
        <p:nvPicPr>
          <p:cNvPr id="6"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 y="1"/>
            <a:ext cx="62865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Title 1"/>
          <p:cNvSpPr>
            <a:spLocks noGrp="1"/>
          </p:cNvSpPr>
          <p:nvPr>
            <p:ph type="title"/>
          </p:nvPr>
        </p:nvSpPr>
        <p:spPr>
          <a:xfrm>
            <a:off x="457200" y="274638"/>
            <a:ext cx="8219256" cy="562074"/>
          </a:xfrm>
        </p:spPr>
        <p:txBody>
          <a:bodyPr>
            <a:noAutofit/>
          </a:bodyPr>
          <a:lstStyle>
            <a:lvl1pPr algn="l">
              <a:defRPr sz="3600" b="1">
                <a:solidFill>
                  <a:srgbClr val="005C73"/>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467544" y="764704"/>
            <a:ext cx="8208912"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467544" y="1600201"/>
            <a:ext cx="8280920"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544" y="5733256"/>
            <a:ext cx="1309999" cy="720000"/>
          </a:xfrm>
          <a:prstGeom prst="rect">
            <a:avLst/>
          </a:prstGeom>
        </p:spPr>
      </p:pic>
    </p:spTree>
    <p:extLst>
      <p:ext uri="{BB962C8B-B14F-4D97-AF65-F5344CB8AC3E}">
        <p14:creationId xmlns:p14="http://schemas.microsoft.com/office/powerpoint/2010/main" val="611885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Corporate Content 1">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562074"/>
          </a:xfrm>
        </p:spPr>
        <p:txBody>
          <a:bodyPr>
            <a:noAutofit/>
          </a:bodyPr>
          <a:lstStyle>
            <a:lvl1pPr algn="l">
              <a:defRPr sz="3600" b="1">
                <a:solidFill>
                  <a:srgbClr val="1A2A4F"/>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467544" y="764704"/>
            <a:ext cx="8208912" cy="460648"/>
          </a:xfrm>
        </p:spPr>
        <p:txBody>
          <a:bodyPr>
            <a:noAutofit/>
          </a:bodyPr>
          <a:lstStyle>
            <a:lvl1pPr marL="0" indent="0">
              <a:buNone/>
              <a:defRPr sz="3000" b="1">
                <a:solidFill>
                  <a:srgbClr val="BBA461"/>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467544" y="1600201"/>
            <a:ext cx="8280920" cy="3917032"/>
          </a:xfrm>
        </p:spPr>
        <p:txBody>
          <a:bodyPr>
            <a:normAutofit/>
          </a:bodyPr>
          <a:lstStyle>
            <a:lvl1pPr marL="0" indent="0">
              <a:buNone/>
              <a:defRPr sz="2400">
                <a:solidFill>
                  <a:srgbClr val="4A4A49"/>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2050" name="Picture 2" descr="C:\Users\MDunne\Desktop\UU Corporate 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7544" y="5736199"/>
            <a:ext cx="1310000" cy="7200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UU_TJI_Process.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445224"/>
            <a:ext cx="2664296" cy="1348368"/>
          </a:xfrm>
          <a:prstGeom prst="rect">
            <a:avLst/>
          </a:prstGeom>
        </p:spPr>
      </p:pic>
    </p:spTree>
    <p:extLst>
      <p:ext uri="{BB962C8B-B14F-4D97-AF65-F5344CB8AC3E}">
        <p14:creationId xmlns:p14="http://schemas.microsoft.com/office/powerpoint/2010/main" val="4242473491"/>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Health Sciences Faculty Image Layout">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7703" y="-27384"/>
            <a:ext cx="8397145" cy="68853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13" y="-27384"/>
            <a:ext cx="6264139" cy="6885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4474840" cy="562074"/>
          </a:xfrm>
        </p:spPr>
        <p:txBody>
          <a:bodyPr>
            <a:noAutofit/>
          </a:bodyPr>
          <a:lstStyle>
            <a:lvl1pPr algn="l">
              <a:defRPr sz="3600" b="1">
                <a:solidFill>
                  <a:srgbClr val="005C73"/>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467544" y="952128"/>
            <a:ext cx="4464496"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pic>
        <p:nvPicPr>
          <p:cNvPr id="7" name="Picture 1" descr="UU Social Logo.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7544" y="5733256"/>
            <a:ext cx="1310000" cy="72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Content Placeholder 3"/>
          <p:cNvSpPr>
            <a:spLocks noGrp="1"/>
          </p:cNvSpPr>
          <p:nvPr>
            <p:ph sz="half" idx="2" hasCustomPrompt="1"/>
          </p:nvPr>
        </p:nvSpPr>
        <p:spPr>
          <a:xfrm>
            <a:off x="467544" y="1600201"/>
            <a:ext cx="4464496"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7544" y="5733256"/>
            <a:ext cx="1309999" cy="720000"/>
          </a:xfrm>
          <a:prstGeom prst="rect">
            <a:avLst/>
          </a:prstGeom>
        </p:spPr>
      </p:pic>
    </p:spTree>
    <p:extLst>
      <p:ext uri="{BB962C8B-B14F-4D97-AF65-F5344CB8AC3E}">
        <p14:creationId xmlns:p14="http://schemas.microsoft.com/office/powerpoint/2010/main" val="21668698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Health Sciences Faculty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562074"/>
          </a:xfrm>
        </p:spPr>
        <p:txBody>
          <a:bodyPr>
            <a:noAutofit/>
          </a:bodyPr>
          <a:lstStyle>
            <a:lvl1pPr algn="l">
              <a:defRPr sz="3600" b="1">
                <a:solidFill>
                  <a:srgbClr val="005C73"/>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467544" y="764704"/>
            <a:ext cx="8208912"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467544" y="1600201"/>
            <a:ext cx="8280920"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5733256"/>
            <a:ext cx="1309999" cy="720000"/>
          </a:xfrm>
          <a:prstGeom prst="rect">
            <a:avLst/>
          </a:prstGeom>
        </p:spPr>
      </p:pic>
    </p:spTree>
    <p:extLst>
      <p:ext uri="{BB962C8B-B14F-4D97-AF65-F5344CB8AC3E}">
        <p14:creationId xmlns:p14="http://schemas.microsoft.com/office/powerpoint/2010/main" val="31281239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siness School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568" y="3140968"/>
            <a:ext cx="7992888" cy="1470025"/>
          </a:xfrm>
        </p:spPr>
        <p:txBody>
          <a:bodyPr anchor="b">
            <a:normAutofit/>
          </a:bodyPr>
          <a:lstStyle>
            <a:lvl1pPr algn="l">
              <a:defRPr sz="7200" b="1">
                <a:solidFill>
                  <a:schemeClr val="bg1"/>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3" name="Subtitle 2"/>
          <p:cNvSpPr>
            <a:spLocks noGrp="1"/>
          </p:cNvSpPr>
          <p:nvPr>
            <p:ph type="subTitle" idx="1" hasCustomPrompt="1"/>
          </p:nvPr>
        </p:nvSpPr>
        <p:spPr>
          <a:xfrm>
            <a:off x="683568" y="4437112"/>
            <a:ext cx="7992888" cy="1656184"/>
          </a:xfrm>
        </p:spPr>
        <p:txBody>
          <a:bodyPr anchor="t">
            <a:normAutofit/>
          </a:bodyPr>
          <a:lstStyle>
            <a:lvl1pPr marL="0" indent="0" algn="l">
              <a:buNone/>
              <a:defRPr sz="3600" b="1">
                <a:solidFill>
                  <a:srgbClr val="0DB4E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a:t>
            </a:r>
            <a:endParaRPr lang="en-GB" dirty="0"/>
          </a:p>
        </p:txBody>
      </p:sp>
      <p:sp>
        <p:nvSpPr>
          <p:cNvPr id="12" name="Subtitle 2"/>
          <p:cNvSpPr txBox="1">
            <a:spLocks/>
          </p:cNvSpPr>
          <p:nvPr userDrawn="1"/>
        </p:nvSpPr>
        <p:spPr>
          <a:xfrm>
            <a:off x="611560" y="5949280"/>
            <a:ext cx="2583904" cy="432048"/>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Font typeface="Arial" panose="020B0604020202020204" pitchFamily="34" charset="0"/>
              <a:buNone/>
              <a:defRPr sz="3600" b="1" kern="1200">
                <a:solidFill>
                  <a:srgbClr val="BBA46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a:solidFill>
                  <a:srgbClr val="0DB4E6"/>
                </a:solidFill>
              </a:rPr>
              <a:t>ulster.ac.uk</a:t>
            </a:r>
            <a:endParaRPr lang="en-GB" dirty="0">
              <a:solidFill>
                <a:srgbClr val="0DB4E6"/>
              </a:solidFill>
            </a:endParaRPr>
          </a:p>
        </p:txBody>
      </p:sp>
    </p:spTree>
    <p:extLst>
      <p:ext uri="{BB962C8B-B14F-4D97-AF65-F5344CB8AC3E}">
        <p14:creationId xmlns:p14="http://schemas.microsoft.com/office/powerpoint/2010/main" val="40386177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Business School Title Content 1">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562074"/>
          </a:xfrm>
        </p:spPr>
        <p:txBody>
          <a:bodyPr>
            <a:noAutofit/>
          </a:bodyPr>
          <a:lstStyle>
            <a:lvl1pPr algn="l">
              <a:defRPr sz="3600" b="1">
                <a:solidFill>
                  <a:srgbClr val="0DB4E6"/>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467544" y="764704"/>
            <a:ext cx="8208912"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467544" y="1600201"/>
            <a:ext cx="8280920"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1026" name="Picture 2" descr="C:\Users\MDunne\Desktop\UU Business School 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7544" y="5733256"/>
            <a:ext cx="1310400" cy="820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24794360"/>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Business School Content 2">
    <p:spTree>
      <p:nvGrpSpPr>
        <p:cNvPr id="1" name=""/>
        <p:cNvGrpSpPr/>
        <p:nvPr/>
      </p:nvGrpSpPr>
      <p:grpSpPr>
        <a:xfrm>
          <a:off x="0" y="0"/>
          <a:ext cx="0" cy="0"/>
          <a:chOff x="0" y="0"/>
          <a:chExt cx="0" cy="0"/>
        </a:xfrm>
      </p:grpSpPr>
      <p:pic>
        <p:nvPicPr>
          <p:cNvPr id="6"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 y="1"/>
            <a:ext cx="62865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Title 1"/>
          <p:cNvSpPr>
            <a:spLocks noGrp="1"/>
          </p:cNvSpPr>
          <p:nvPr>
            <p:ph type="title"/>
          </p:nvPr>
        </p:nvSpPr>
        <p:spPr>
          <a:xfrm>
            <a:off x="457200" y="274638"/>
            <a:ext cx="8219256" cy="562074"/>
          </a:xfrm>
        </p:spPr>
        <p:txBody>
          <a:bodyPr>
            <a:noAutofit/>
          </a:bodyPr>
          <a:lstStyle>
            <a:lvl1pPr algn="l">
              <a:defRPr sz="3600" b="1">
                <a:solidFill>
                  <a:srgbClr val="0DB4E6"/>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467544" y="764704"/>
            <a:ext cx="8208912"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467544" y="1600201"/>
            <a:ext cx="8280920"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7" name="Picture 2" descr="C:\Users\MDunne\Desktop\UU Business School 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7544" y="5733256"/>
            <a:ext cx="1310400" cy="820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676124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Business School Image Layout">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7703" y="-27384"/>
            <a:ext cx="8397145" cy="68853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13" y="-27384"/>
            <a:ext cx="6264139" cy="6885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4474840" cy="562074"/>
          </a:xfrm>
        </p:spPr>
        <p:txBody>
          <a:bodyPr>
            <a:noAutofit/>
          </a:bodyPr>
          <a:lstStyle>
            <a:lvl1pPr algn="l">
              <a:defRPr sz="3600" b="1">
                <a:solidFill>
                  <a:srgbClr val="0DB4E6"/>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467544" y="952128"/>
            <a:ext cx="4464496"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467544" y="1600201"/>
            <a:ext cx="4464496"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10" name="Picture 2" descr="C:\Users\MDunne\Desktop\UU Business School Logo.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7544" y="5733256"/>
            <a:ext cx="1310400" cy="820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139409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Business School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562074"/>
          </a:xfrm>
        </p:spPr>
        <p:txBody>
          <a:bodyPr>
            <a:noAutofit/>
          </a:bodyPr>
          <a:lstStyle>
            <a:lvl1pPr algn="l">
              <a:defRPr sz="3600" b="1">
                <a:solidFill>
                  <a:srgbClr val="0DB4E6"/>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467544" y="764704"/>
            <a:ext cx="8208912"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467544" y="1600201"/>
            <a:ext cx="8280920"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6" name="Picture 2" descr="C:\Users\MDunne\Desktop\UU Business School 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7544" y="5733256"/>
            <a:ext cx="1310400" cy="820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605090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9514F7-31A3-5046-814F-BCDE7EDBD7C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06846-9A53-CE4D-8D6C-EDF1F75D166D}" type="slidenum">
              <a:rPr lang="en-US" smtClean="0"/>
              <a:t>‹#›</a:t>
            </a:fld>
            <a:endParaRPr lang="en-US"/>
          </a:p>
        </p:txBody>
      </p:sp>
    </p:spTree>
    <p:extLst>
      <p:ext uri="{BB962C8B-B14F-4D97-AF65-F5344CB8AC3E}">
        <p14:creationId xmlns:p14="http://schemas.microsoft.com/office/powerpoint/2010/main" val="2319730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rporate Content 2">
    <p:spTree>
      <p:nvGrpSpPr>
        <p:cNvPr id="1" name=""/>
        <p:cNvGrpSpPr/>
        <p:nvPr/>
      </p:nvGrpSpPr>
      <p:grpSpPr>
        <a:xfrm>
          <a:off x="0" y="0"/>
          <a:ext cx="0" cy="0"/>
          <a:chOff x="0" y="0"/>
          <a:chExt cx="0" cy="0"/>
        </a:xfrm>
      </p:grpSpPr>
      <p:pic>
        <p:nvPicPr>
          <p:cNvPr id="6"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 y="1"/>
            <a:ext cx="62865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4" name="Content Placeholder 3"/>
          <p:cNvSpPr>
            <a:spLocks noGrp="1"/>
          </p:cNvSpPr>
          <p:nvPr>
            <p:ph sz="half" idx="2" hasCustomPrompt="1"/>
          </p:nvPr>
        </p:nvSpPr>
        <p:spPr>
          <a:xfrm>
            <a:off x="467544" y="1600201"/>
            <a:ext cx="8280920"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8" name="Picture 2" descr="C:\Users\MDunne\Desktop\UU Corporate 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7544" y="5736199"/>
            <a:ext cx="1310000" cy="720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57200" y="274638"/>
            <a:ext cx="8219256" cy="562074"/>
          </a:xfrm>
        </p:spPr>
        <p:txBody>
          <a:bodyPr>
            <a:noAutofit/>
          </a:bodyPr>
          <a:lstStyle>
            <a:lvl1pPr algn="l">
              <a:defRPr sz="3600" b="1">
                <a:solidFill>
                  <a:srgbClr val="1A2A4F"/>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467544" y="764704"/>
            <a:ext cx="8208912" cy="460648"/>
          </a:xfrm>
        </p:spPr>
        <p:txBody>
          <a:bodyPr>
            <a:noAutofit/>
          </a:bodyPr>
          <a:lstStyle>
            <a:lvl1pPr marL="0" indent="0">
              <a:buNone/>
              <a:defRPr sz="3000" b="1">
                <a:solidFill>
                  <a:srgbClr val="BBA461"/>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Tree>
    <p:extLst>
      <p:ext uri="{BB962C8B-B14F-4D97-AF65-F5344CB8AC3E}">
        <p14:creationId xmlns:p14="http://schemas.microsoft.com/office/powerpoint/2010/main" val="1207762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rporate Image Layou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3" y="-27384"/>
            <a:ext cx="6264139" cy="6885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4474840" cy="562074"/>
          </a:xfrm>
        </p:spPr>
        <p:txBody>
          <a:bodyPr>
            <a:noAutofit/>
          </a:bodyPr>
          <a:lstStyle>
            <a:lvl1pPr algn="l">
              <a:defRPr sz="3600" b="1">
                <a:solidFill>
                  <a:srgbClr val="1A2A4F"/>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467544" y="952128"/>
            <a:ext cx="4464496" cy="460648"/>
          </a:xfrm>
        </p:spPr>
        <p:txBody>
          <a:bodyPr>
            <a:noAutofit/>
          </a:bodyPr>
          <a:lstStyle>
            <a:lvl1pPr marL="0" indent="0">
              <a:buNone/>
              <a:defRPr sz="3000" b="1">
                <a:solidFill>
                  <a:srgbClr val="BBA461"/>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467544" y="1600201"/>
            <a:ext cx="4464496"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6" name="Picture 2" descr="C:\Users\MDunne\Desktop\UU Corporate 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7544" y="5736199"/>
            <a:ext cx="1310000" cy="72000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descr="UU_TJI_Process.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1520" y="5445224"/>
            <a:ext cx="2664296" cy="1348368"/>
          </a:xfrm>
          <a:prstGeom prst="rect">
            <a:avLst/>
          </a:prstGeom>
        </p:spPr>
      </p:pic>
    </p:spTree>
    <p:extLst>
      <p:ext uri="{BB962C8B-B14F-4D97-AF65-F5344CB8AC3E}">
        <p14:creationId xmlns:p14="http://schemas.microsoft.com/office/powerpoint/2010/main" val="1638655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Corporate Char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67544" y="1600201"/>
            <a:ext cx="8280920"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8" name="Picture 2" descr="C:\Users\MDunne\Desktop\UU Corporate 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7544" y="5736199"/>
            <a:ext cx="1310000" cy="720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57200" y="274638"/>
            <a:ext cx="8219256" cy="562074"/>
          </a:xfrm>
        </p:spPr>
        <p:txBody>
          <a:bodyPr>
            <a:noAutofit/>
          </a:bodyPr>
          <a:lstStyle>
            <a:lvl1pPr algn="l">
              <a:defRPr sz="3600" b="1">
                <a:solidFill>
                  <a:srgbClr val="1A2A4F"/>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467544" y="764704"/>
            <a:ext cx="8208912" cy="460648"/>
          </a:xfrm>
        </p:spPr>
        <p:txBody>
          <a:bodyPr>
            <a:noAutofit/>
          </a:bodyPr>
          <a:lstStyle>
            <a:lvl1pPr marL="0" indent="0">
              <a:buNone/>
              <a:defRPr sz="3000" b="1">
                <a:solidFill>
                  <a:srgbClr val="BBA461"/>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Tree>
    <p:extLst>
      <p:ext uri="{BB962C8B-B14F-4D97-AF65-F5344CB8AC3E}">
        <p14:creationId xmlns:p14="http://schemas.microsoft.com/office/powerpoint/2010/main" val="1364736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rts Faculty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568" y="3140968"/>
            <a:ext cx="7992888" cy="1470025"/>
          </a:xfrm>
        </p:spPr>
        <p:txBody>
          <a:bodyPr anchor="b">
            <a:normAutofit/>
          </a:bodyPr>
          <a:lstStyle>
            <a:lvl1pPr algn="l">
              <a:defRPr sz="7200" b="1">
                <a:solidFill>
                  <a:schemeClr val="bg1"/>
                </a:solidFill>
                <a:latin typeface="Arial" panose="020B0604020202020204" pitchFamily="34" charset="0"/>
                <a:cs typeface="Arial" panose="020B0604020202020204" pitchFamily="34" charset="0"/>
              </a:defRPr>
            </a:lvl1pPr>
          </a:lstStyle>
          <a:p>
            <a:r>
              <a:rPr lang="en-US" dirty="0"/>
              <a:t>Title</a:t>
            </a:r>
            <a:endParaRPr lang="en-GB" dirty="0"/>
          </a:p>
        </p:txBody>
      </p:sp>
      <p:sp>
        <p:nvSpPr>
          <p:cNvPr id="3" name="Subtitle 2"/>
          <p:cNvSpPr>
            <a:spLocks noGrp="1"/>
          </p:cNvSpPr>
          <p:nvPr>
            <p:ph type="subTitle" idx="1" hasCustomPrompt="1"/>
          </p:nvPr>
        </p:nvSpPr>
        <p:spPr>
          <a:xfrm>
            <a:off x="683568" y="4437112"/>
            <a:ext cx="7992888" cy="1656184"/>
          </a:xfrm>
        </p:spPr>
        <p:txBody>
          <a:bodyPr anchor="t">
            <a:normAutofit/>
          </a:bodyPr>
          <a:lstStyle>
            <a:lvl1pPr marL="0" indent="0" algn="l">
              <a:buNone/>
              <a:defRPr sz="3600" b="1">
                <a:solidFill>
                  <a:srgbClr val="72234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a:t>
            </a:r>
            <a:endParaRPr lang="en-GB" dirty="0"/>
          </a:p>
        </p:txBody>
      </p:sp>
      <p:sp>
        <p:nvSpPr>
          <p:cNvPr id="12" name="Subtitle 2"/>
          <p:cNvSpPr txBox="1">
            <a:spLocks/>
          </p:cNvSpPr>
          <p:nvPr userDrawn="1"/>
        </p:nvSpPr>
        <p:spPr>
          <a:xfrm>
            <a:off x="611560" y="5949280"/>
            <a:ext cx="2583904" cy="432048"/>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Font typeface="Arial" panose="020B0604020202020204" pitchFamily="34" charset="0"/>
              <a:buNone/>
              <a:defRPr sz="3600" b="1" kern="1200">
                <a:solidFill>
                  <a:srgbClr val="BBA46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a:solidFill>
                  <a:srgbClr val="722343"/>
                </a:solidFill>
              </a:rPr>
              <a:t>ulster.ac.uk</a:t>
            </a:r>
            <a:endParaRPr lang="en-GB" dirty="0">
              <a:solidFill>
                <a:srgbClr val="722343"/>
              </a:solidFill>
            </a:endParaRPr>
          </a:p>
        </p:txBody>
      </p:sp>
    </p:spTree>
    <p:extLst>
      <p:ext uri="{BB962C8B-B14F-4D97-AF65-F5344CB8AC3E}">
        <p14:creationId xmlns:p14="http://schemas.microsoft.com/office/powerpoint/2010/main" val="3525635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Arts Faculty Content 1">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562074"/>
          </a:xfrm>
        </p:spPr>
        <p:txBody>
          <a:bodyPr>
            <a:noAutofit/>
          </a:bodyPr>
          <a:lstStyle>
            <a:lvl1pPr algn="l">
              <a:defRPr sz="3600" b="1">
                <a:solidFill>
                  <a:srgbClr val="752343"/>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467544" y="764704"/>
            <a:ext cx="8208912"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467544" y="1600201"/>
            <a:ext cx="8280920"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5733256"/>
            <a:ext cx="1309999" cy="720000"/>
          </a:xfrm>
          <a:prstGeom prst="rect">
            <a:avLst/>
          </a:prstGeom>
        </p:spPr>
      </p:pic>
    </p:spTree>
    <p:extLst>
      <p:ext uri="{BB962C8B-B14F-4D97-AF65-F5344CB8AC3E}">
        <p14:creationId xmlns:p14="http://schemas.microsoft.com/office/powerpoint/2010/main" val="2285300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Arts Faculty Content 2">
    <p:spTree>
      <p:nvGrpSpPr>
        <p:cNvPr id="1" name=""/>
        <p:cNvGrpSpPr/>
        <p:nvPr/>
      </p:nvGrpSpPr>
      <p:grpSpPr>
        <a:xfrm>
          <a:off x="0" y="0"/>
          <a:ext cx="0" cy="0"/>
          <a:chOff x="0" y="0"/>
          <a:chExt cx="0" cy="0"/>
        </a:xfrm>
      </p:grpSpPr>
      <p:pic>
        <p:nvPicPr>
          <p:cNvPr id="6"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 y="1"/>
            <a:ext cx="62865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 name="Title 1"/>
          <p:cNvSpPr>
            <a:spLocks noGrp="1"/>
          </p:cNvSpPr>
          <p:nvPr>
            <p:ph type="title"/>
          </p:nvPr>
        </p:nvSpPr>
        <p:spPr>
          <a:xfrm>
            <a:off x="457200" y="274638"/>
            <a:ext cx="8219256" cy="562074"/>
          </a:xfrm>
        </p:spPr>
        <p:txBody>
          <a:bodyPr>
            <a:noAutofit/>
          </a:bodyPr>
          <a:lstStyle>
            <a:lvl1pPr algn="l">
              <a:defRPr sz="3600" b="1">
                <a:solidFill>
                  <a:srgbClr val="752343"/>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467544" y="764704"/>
            <a:ext cx="8208912" cy="460648"/>
          </a:xfrm>
        </p:spPr>
        <p:txBody>
          <a:bodyPr>
            <a:noAutofit/>
          </a:bodyPr>
          <a:lstStyle>
            <a:lvl1pPr marL="0" indent="0">
              <a:buNone/>
              <a:defRPr sz="3000" b="1">
                <a:solidFill>
                  <a:srgbClr val="8D8C8D"/>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Sub Head</a:t>
            </a:r>
          </a:p>
        </p:txBody>
      </p:sp>
      <p:sp>
        <p:nvSpPr>
          <p:cNvPr id="4" name="Content Placeholder 3"/>
          <p:cNvSpPr>
            <a:spLocks noGrp="1"/>
          </p:cNvSpPr>
          <p:nvPr>
            <p:ph sz="half" idx="2" hasCustomPrompt="1"/>
          </p:nvPr>
        </p:nvSpPr>
        <p:spPr>
          <a:xfrm>
            <a:off x="467544" y="1600201"/>
            <a:ext cx="8280920" cy="3917032"/>
          </a:xfrm>
        </p:spPr>
        <p:txBody>
          <a:bodyPr>
            <a:normAutofit/>
          </a:bodyPr>
          <a:lstStyle>
            <a:lvl1pPr marL="0" indent="0">
              <a:buNone/>
              <a:defRPr sz="24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Text</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544" y="5733256"/>
            <a:ext cx="1309999" cy="720000"/>
          </a:xfrm>
          <a:prstGeom prst="rect">
            <a:avLst/>
          </a:prstGeom>
        </p:spPr>
      </p:pic>
    </p:spTree>
    <p:extLst>
      <p:ext uri="{BB962C8B-B14F-4D97-AF65-F5344CB8AC3E}">
        <p14:creationId xmlns:p14="http://schemas.microsoft.com/office/powerpoint/2010/main" val="321369048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9C6AE1-2333-4445-AAE9-F4505DEEB201}" type="datetimeFigureOut">
              <a:rPr lang="en-GB" smtClean="0"/>
              <a:t>25/04/2018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5DD6A-4F4B-48C0-931C-A060E8E98EED}" type="slidenum">
              <a:rPr lang="en-GB" smtClean="0"/>
              <a:t>‹#›</a:t>
            </a:fld>
            <a:endParaRPr lang="en-GB"/>
          </a:p>
        </p:txBody>
      </p:sp>
    </p:spTree>
    <p:extLst>
      <p:ext uri="{BB962C8B-B14F-4D97-AF65-F5344CB8AC3E}">
        <p14:creationId xmlns:p14="http://schemas.microsoft.com/office/powerpoint/2010/main" val="268446480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5" r:id="rId3"/>
    <p:sldLayoutId id="2147483676" r:id="rId4"/>
    <p:sldLayoutId id="2147483683" r:id="rId5"/>
    <p:sldLayoutId id="2147483677" r:id="rId6"/>
    <p:sldLayoutId id="2147483660" r:id="rId7"/>
    <p:sldLayoutId id="2147483652" r:id="rId8"/>
    <p:sldLayoutId id="2147483674" r:id="rId9"/>
    <p:sldLayoutId id="2147483685" r:id="rId10"/>
    <p:sldLayoutId id="2147483682" r:id="rId11"/>
    <p:sldLayoutId id="2147483661" r:id="rId12"/>
    <p:sldLayoutId id="2147483669" r:id="rId13"/>
    <p:sldLayoutId id="2147483670" r:id="rId14"/>
    <p:sldLayoutId id="2147483684" r:id="rId15"/>
    <p:sldLayoutId id="2147483678" r:id="rId16"/>
    <p:sldLayoutId id="2147483662" r:id="rId17"/>
    <p:sldLayoutId id="2147483668" r:id="rId18"/>
    <p:sldLayoutId id="2147483671" r:id="rId19"/>
    <p:sldLayoutId id="2147483687" r:id="rId20"/>
    <p:sldLayoutId id="2147483688" r:id="rId21"/>
    <p:sldLayoutId id="2147483663" r:id="rId22"/>
    <p:sldLayoutId id="2147483667" r:id="rId23"/>
    <p:sldLayoutId id="2147483672" r:id="rId24"/>
    <p:sldLayoutId id="2147483680" r:id="rId25"/>
    <p:sldLayoutId id="2147483689" r:id="rId26"/>
    <p:sldLayoutId id="2147483664" r:id="rId27"/>
    <p:sldLayoutId id="2147483666" r:id="rId28"/>
    <p:sldLayoutId id="2147483673" r:id="rId29"/>
    <p:sldLayoutId id="2147483686" r:id="rId30"/>
    <p:sldLayoutId id="2147483681" r:id="rId31"/>
    <p:sldLayoutId id="2147483690" r:id="rId32"/>
    <p:sldLayoutId id="2147483691" r:id="rId33"/>
    <p:sldLayoutId id="2147483692" r:id="rId34"/>
    <p:sldLayoutId id="2147483693" r:id="rId35"/>
    <p:sldLayoutId id="2147483694" r:id="rId36"/>
    <p:sldLayoutId id="2147483696" r:id="rId3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brexitlawni.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services.parliament.uk/bills/2017-19/europeanunionwithdrawal/documents.html" TargetMode="Externa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hyperlink" Target="ulster.ac.uk/transitionaljustice" TargetMode="External"/><Relationship Id="rId2" Type="http://schemas.openxmlformats.org/officeDocument/2006/relationships/hyperlink" Target="https://brexitlawni.org/"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348880"/>
            <a:ext cx="7992888" cy="1470025"/>
          </a:xfrm>
        </p:spPr>
        <p:txBody>
          <a:bodyPr>
            <a:normAutofit/>
          </a:bodyPr>
          <a:lstStyle/>
          <a:p>
            <a:r>
              <a:rPr lang="en-GB" sz="2800" dirty="0"/>
              <a:t>Continuity and controversy: the Withdrawal Bill (nee the Great Repeal Bill)</a:t>
            </a:r>
          </a:p>
        </p:txBody>
      </p:sp>
      <p:sp>
        <p:nvSpPr>
          <p:cNvPr id="3" name="Subtitle 2"/>
          <p:cNvSpPr>
            <a:spLocks noGrp="1"/>
          </p:cNvSpPr>
          <p:nvPr>
            <p:ph type="subTitle" idx="1"/>
          </p:nvPr>
        </p:nvSpPr>
        <p:spPr>
          <a:xfrm>
            <a:off x="683568" y="4149080"/>
            <a:ext cx="7992888" cy="1656184"/>
          </a:xfrm>
        </p:spPr>
        <p:txBody>
          <a:bodyPr>
            <a:normAutofit fontScale="47500" lnSpcReduction="20000"/>
          </a:bodyPr>
          <a:lstStyle/>
          <a:p>
            <a:r>
              <a:rPr lang="en-GB" dirty="0"/>
              <a:t>Prof Rory O’Connell</a:t>
            </a:r>
          </a:p>
          <a:p>
            <a:r>
              <a:rPr lang="en-GB" dirty="0"/>
              <a:t>Transitional Justice Institute and School of Law, Ulster University</a:t>
            </a:r>
          </a:p>
          <a:p>
            <a:r>
              <a:rPr lang="en-GB" dirty="0"/>
              <a:t>Member of </a:t>
            </a:r>
            <a:r>
              <a:rPr lang="en-GB" u="sng" dirty="0">
                <a:hlinkClick r:id="rId2"/>
              </a:rPr>
              <a:t>BrexitLawNI</a:t>
            </a:r>
            <a:endParaRPr lang="en-GB" dirty="0"/>
          </a:p>
          <a:p>
            <a:endParaRPr lang="en-GB" dirty="0"/>
          </a:p>
          <a:p>
            <a:r>
              <a:rPr lang="en-GB" dirty="0"/>
              <a:t>@</a:t>
            </a:r>
            <a:r>
              <a:rPr lang="en-GB" dirty="0" err="1"/>
              <a:t>rjjoconnell</a:t>
            </a:r>
            <a:endParaRPr lang="en-GB" dirty="0"/>
          </a:p>
          <a:p>
            <a:r>
              <a:rPr lang="en-GB" dirty="0" err="1"/>
              <a:t>r.oconnell@ulster.ac.uk</a:t>
            </a:r>
            <a:endParaRPr lang="en-GB" dirty="0"/>
          </a:p>
        </p:txBody>
      </p:sp>
    </p:spTree>
    <p:extLst>
      <p:ext uri="{BB962C8B-B14F-4D97-AF65-F5344CB8AC3E}">
        <p14:creationId xmlns:p14="http://schemas.microsoft.com/office/powerpoint/2010/main" val="3786972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Withdrawal Bill</a:t>
            </a:r>
          </a:p>
        </p:txBody>
      </p:sp>
      <p:sp>
        <p:nvSpPr>
          <p:cNvPr id="3" name="Content Placeholder 2"/>
          <p:cNvSpPr>
            <a:spLocks noGrp="1"/>
          </p:cNvSpPr>
          <p:nvPr>
            <p:ph idx="1"/>
          </p:nvPr>
        </p:nvSpPr>
        <p:spPr/>
        <p:txBody>
          <a:bodyPr/>
          <a:lstStyle/>
          <a:p>
            <a:r>
              <a:rPr lang="en-US" dirty="0"/>
              <a:t>Challenge</a:t>
            </a:r>
          </a:p>
          <a:p>
            <a:r>
              <a:rPr lang="en-US" dirty="0"/>
              <a:t>Three key steps</a:t>
            </a:r>
          </a:p>
          <a:p>
            <a:r>
              <a:rPr lang="en-US" dirty="0"/>
              <a:t>Controversies</a:t>
            </a:r>
          </a:p>
        </p:txBody>
      </p:sp>
    </p:spTree>
    <p:extLst>
      <p:ext uri="{BB962C8B-B14F-4D97-AF65-F5344CB8AC3E}">
        <p14:creationId xmlns:p14="http://schemas.microsoft.com/office/powerpoint/2010/main" val="21614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a:t>
            </a:r>
          </a:p>
        </p:txBody>
      </p:sp>
      <p:sp>
        <p:nvSpPr>
          <p:cNvPr id="3" name="Content Placeholder 2"/>
          <p:cNvSpPr>
            <a:spLocks noGrp="1"/>
          </p:cNvSpPr>
          <p:nvPr>
            <p:ph idx="1"/>
          </p:nvPr>
        </p:nvSpPr>
        <p:spPr/>
        <p:txBody>
          <a:bodyPr>
            <a:normAutofit fontScale="70000" lnSpcReduction="20000"/>
          </a:bodyPr>
          <a:lstStyle/>
          <a:p>
            <a:r>
              <a:rPr lang="en-GB" dirty="0"/>
              <a:t>But when we come to matters with a European element, the Treaty is like an incoming tide. It flows into the estuaries and up the rivers. It cannot be held back. Parliament has decreed that the Treaty is henceforward to be part of our law. It is equal in force to any statute. ….</a:t>
            </a:r>
          </a:p>
          <a:p>
            <a:r>
              <a:rPr lang="en-GB" dirty="0"/>
              <a:t>The statute (ECA 1972]  is expressed in forthright terms which are absolute and all-embracing. Any rights or obligations created by the Treaty are to be given legal effect in England without more ado. Any remedies or procedures provided by the Treaty are to be made available here without being open to question. In future, in transactions which cross the frontiers, we must no longer speak or think of English law as something on its own. We must speak and think of Community law, of Community rights and obligations, and we must give effect to them. This means a great effort for the lawyers. We have to learn a new system. </a:t>
            </a:r>
          </a:p>
          <a:p>
            <a:r>
              <a:rPr lang="en-US" i="1" dirty="0"/>
              <a:t>Bulmer v</a:t>
            </a:r>
            <a:r>
              <a:rPr lang="en-US" dirty="0"/>
              <a:t> </a:t>
            </a:r>
            <a:r>
              <a:rPr lang="en-US" i="1" dirty="0"/>
              <a:t>Bollinger </a:t>
            </a:r>
            <a:r>
              <a:rPr lang="en-US" dirty="0"/>
              <a:t>[1974] Ch 401, 418.</a:t>
            </a:r>
            <a:endParaRPr lang="en-GB" dirty="0"/>
          </a:p>
          <a:p>
            <a:endParaRPr lang="en-US" dirty="0"/>
          </a:p>
        </p:txBody>
      </p:sp>
    </p:spTree>
    <p:extLst>
      <p:ext uri="{BB962C8B-B14F-4D97-AF65-F5344CB8AC3E}">
        <p14:creationId xmlns:p14="http://schemas.microsoft.com/office/powerpoint/2010/main" val="2572334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C8A4E-59AD-3A4D-8B03-E6FA5328904F}"/>
              </a:ext>
            </a:extLst>
          </p:cNvPr>
          <p:cNvSpPr>
            <a:spLocks noGrp="1"/>
          </p:cNvSpPr>
          <p:nvPr>
            <p:ph type="title"/>
          </p:nvPr>
        </p:nvSpPr>
        <p:spPr/>
        <p:txBody>
          <a:bodyPr/>
          <a:lstStyle/>
          <a:p>
            <a:r>
              <a:rPr lang="en-US" dirty="0"/>
              <a:t>Challenge: How much EU law?</a:t>
            </a:r>
          </a:p>
        </p:txBody>
      </p:sp>
      <p:sp>
        <p:nvSpPr>
          <p:cNvPr id="3" name="Content Placeholder 2">
            <a:extLst>
              <a:ext uri="{FF2B5EF4-FFF2-40B4-BE49-F238E27FC236}">
                <a16:creationId xmlns:a16="http://schemas.microsoft.com/office/drawing/2014/main" id="{2669119C-A6C6-3B44-83AC-C0B3234B84A6}"/>
              </a:ext>
            </a:extLst>
          </p:cNvPr>
          <p:cNvSpPr>
            <a:spLocks noGrp="1"/>
          </p:cNvSpPr>
          <p:nvPr>
            <p:ph idx="1"/>
          </p:nvPr>
        </p:nvSpPr>
        <p:spPr/>
        <p:txBody>
          <a:bodyPr>
            <a:normAutofit fontScale="77500" lnSpcReduction="20000"/>
          </a:bodyPr>
          <a:lstStyle/>
          <a:p>
            <a:r>
              <a:rPr lang="en-US" dirty="0"/>
              <a:t>Not certain</a:t>
            </a:r>
          </a:p>
          <a:p>
            <a:pPr marL="0" indent="0">
              <a:buNone/>
            </a:pPr>
            <a:r>
              <a:rPr lang="en-US" dirty="0"/>
              <a:t> </a:t>
            </a:r>
          </a:p>
          <a:p>
            <a:r>
              <a:rPr lang="en-US" dirty="0"/>
              <a:t>EU Treaty provisions</a:t>
            </a:r>
          </a:p>
          <a:p>
            <a:r>
              <a:rPr lang="en-US" dirty="0"/>
              <a:t>5155 regulations</a:t>
            </a:r>
          </a:p>
          <a:p>
            <a:r>
              <a:rPr lang="en-US" dirty="0"/>
              <a:t>243 delegated regulations and 1929 Implementing regulations</a:t>
            </a:r>
          </a:p>
          <a:p>
            <a:r>
              <a:rPr lang="en-US" dirty="0"/>
              <a:t>899 directives</a:t>
            </a:r>
          </a:p>
          <a:p>
            <a:r>
              <a:rPr lang="en-US" dirty="0"/>
              <a:t>7522 Decisions </a:t>
            </a:r>
          </a:p>
          <a:p>
            <a:endParaRPr lang="en-US" dirty="0"/>
          </a:p>
          <a:p>
            <a:r>
              <a:rPr lang="en-US" dirty="0" err="1"/>
              <a:t>Vaughne</a:t>
            </a:r>
            <a:r>
              <a:rPr lang="en-US" dirty="0"/>
              <a:t> Miller, </a:t>
            </a:r>
            <a:r>
              <a:rPr lang="en-US" i="1" dirty="0"/>
              <a:t>Legislating for Brexit: directly applicable EU law</a:t>
            </a:r>
            <a:r>
              <a:rPr lang="en-US" dirty="0"/>
              <a:t> (House of Commons Library paper 2017) </a:t>
            </a:r>
          </a:p>
          <a:p>
            <a:endParaRPr lang="en-US" dirty="0"/>
          </a:p>
        </p:txBody>
      </p:sp>
    </p:spTree>
    <p:extLst>
      <p:ext uri="{BB962C8B-B14F-4D97-AF65-F5344CB8AC3E}">
        <p14:creationId xmlns:p14="http://schemas.microsoft.com/office/powerpoint/2010/main" val="2904314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Withdrawal Bill</a:t>
            </a:r>
          </a:p>
        </p:txBody>
      </p:sp>
      <p:sp>
        <p:nvSpPr>
          <p:cNvPr id="3" name="Content Placeholder 2"/>
          <p:cNvSpPr>
            <a:spLocks noGrp="1"/>
          </p:cNvSpPr>
          <p:nvPr>
            <p:ph idx="1"/>
          </p:nvPr>
        </p:nvSpPr>
        <p:spPr/>
        <p:txBody>
          <a:bodyPr/>
          <a:lstStyle/>
          <a:p>
            <a:r>
              <a:rPr lang="en-US" dirty="0"/>
              <a:t>1 Repeal of ECA 1972</a:t>
            </a:r>
          </a:p>
          <a:p>
            <a:endParaRPr lang="en-US" dirty="0"/>
          </a:p>
          <a:p>
            <a:endParaRPr lang="en-US" dirty="0"/>
          </a:p>
        </p:txBody>
      </p:sp>
    </p:spTree>
    <p:extLst>
      <p:ext uri="{BB962C8B-B14F-4D97-AF65-F5344CB8AC3E}">
        <p14:creationId xmlns:p14="http://schemas.microsoft.com/office/powerpoint/2010/main" val="303559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a:t>
            </a:r>
          </a:p>
        </p:txBody>
      </p:sp>
      <p:sp>
        <p:nvSpPr>
          <p:cNvPr id="3" name="Content Placeholder 2"/>
          <p:cNvSpPr>
            <a:spLocks noGrp="1"/>
          </p:cNvSpPr>
          <p:nvPr>
            <p:ph idx="1"/>
          </p:nvPr>
        </p:nvSpPr>
        <p:spPr/>
        <p:txBody>
          <a:bodyPr/>
          <a:lstStyle/>
          <a:p>
            <a:r>
              <a:rPr lang="en-US" dirty="0"/>
              <a:t>Retained EU law</a:t>
            </a:r>
          </a:p>
          <a:p>
            <a:r>
              <a:rPr lang="en-US" dirty="0"/>
              <a:t>2 ‘EU-derived domestic legislation’</a:t>
            </a:r>
          </a:p>
          <a:p>
            <a:r>
              <a:rPr lang="en-US" dirty="0"/>
              <a:t>3 Incorporation of direct EU legislation</a:t>
            </a:r>
          </a:p>
          <a:p>
            <a:r>
              <a:rPr lang="en-US" dirty="0"/>
              <a:t>4 powers, rights, liabilities etc under ECA s 2(1)</a:t>
            </a:r>
          </a:p>
        </p:txBody>
      </p:sp>
    </p:spTree>
    <p:extLst>
      <p:ext uri="{BB962C8B-B14F-4D97-AF65-F5344CB8AC3E}">
        <p14:creationId xmlns:p14="http://schemas.microsoft.com/office/powerpoint/2010/main" val="246672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Exceptions</a:t>
            </a:r>
          </a:p>
        </p:txBody>
      </p:sp>
      <p:sp>
        <p:nvSpPr>
          <p:cNvPr id="3" name="Content Placeholder 2"/>
          <p:cNvSpPr>
            <a:spLocks noGrp="1"/>
          </p:cNvSpPr>
          <p:nvPr>
            <p:ph idx="1"/>
          </p:nvPr>
        </p:nvSpPr>
        <p:spPr/>
        <p:txBody>
          <a:bodyPr/>
          <a:lstStyle/>
          <a:p>
            <a:r>
              <a:rPr lang="en-US" dirty="0"/>
              <a:t>5 (1) The principle of the supremacy of EU law </a:t>
            </a:r>
            <a:r>
              <a:rPr lang="en-US" i="1" dirty="0"/>
              <a:t>does not apply to any enactment or rule of law passed or made on or after exit day</a:t>
            </a:r>
          </a:p>
          <a:p>
            <a:r>
              <a:rPr lang="en-US" dirty="0"/>
              <a:t>5 (4) The Charter of Fundamental Rights is not part of domestic law on or after exit day.</a:t>
            </a:r>
            <a:endParaRPr lang="en-US" i="1" dirty="0"/>
          </a:p>
        </p:txBody>
      </p:sp>
    </p:spTree>
    <p:extLst>
      <p:ext uri="{BB962C8B-B14F-4D97-AF65-F5344CB8AC3E}">
        <p14:creationId xmlns:p14="http://schemas.microsoft.com/office/powerpoint/2010/main" val="1039025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4D7C2-15C9-6941-A233-3C1913872807}"/>
              </a:ext>
            </a:extLst>
          </p:cNvPr>
          <p:cNvSpPr>
            <a:spLocks noGrp="1"/>
          </p:cNvSpPr>
          <p:nvPr>
            <p:ph type="title"/>
          </p:nvPr>
        </p:nvSpPr>
        <p:spPr/>
        <p:txBody>
          <a:bodyPr/>
          <a:lstStyle/>
          <a:p>
            <a:r>
              <a:rPr lang="en-US" dirty="0"/>
              <a:t>Power to change</a:t>
            </a:r>
          </a:p>
        </p:txBody>
      </p:sp>
      <p:sp>
        <p:nvSpPr>
          <p:cNvPr id="3" name="Content Placeholder 2">
            <a:extLst>
              <a:ext uri="{FF2B5EF4-FFF2-40B4-BE49-F238E27FC236}">
                <a16:creationId xmlns:a16="http://schemas.microsoft.com/office/drawing/2014/main" id="{0E6E96B2-79B4-764B-AD0B-216EE2FFC6A6}"/>
              </a:ext>
            </a:extLst>
          </p:cNvPr>
          <p:cNvSpPr>
            <a:spLocks noGrp="1"/>
          </p:cNvSpPr>
          <p:nvPr>
            <p:ph idx="1"/>
          </p:nvPr>
        </p:nvSpPr>
        <p:spPr/>
        <p:txBody>
          <a:bodyPr/>
          <a:lstStyle/>
          <a:p>
            <a:r>
              <a:rPr lang="en-US" dirty="0"/>
              <a:t>Clauses 7, 8, 9</a:t>
            </a:r>
          </a:p>
        </p:txBody>
      </p:sp>
    </p:spTree>
    <p:extLst>
      <p:ext uri="{BB962C8B-B14F-4D97-AF65-F5344CB8AC3E}">
        <p14:creationId xmlns:p14="http://schemas.microsoft.com/office/powerpoint/2010/main" val="12693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Clause 7</a:t>
            </a:r>
          </a:p>
        </p:txBody>
      </p:sp>
      <p:sp>
        <p:nvSpPr>
          <p:cNvPr id="3" name="Content Placeholder 2"/>
          <p:cNvSpPr>
            <a:spLocks noGrp="1"/>
          </p:cNvSpPr>
          <p:nvPr>
            <p:ph idx="1"/>
          </p:nvPr>
        </p:nvSpPr>
        <p:spPr/>
        <p:txBody>
          <a:bodyPr>
            <a:normAutofit fontScale="85000" lnSpcReduction="20000"/>
          </a:bodyPr>
          <a:lstStyle/>
          <a:p>
            <a:r>
              <a:rPr lang="en-US" dirty="0"/>
              <a:t>Dealing with deficiencies</a:t>
            </a:r>
          </a:p>
          <a:p>
            <a:r>
              <a:rPr lang="en-US" dirty="0"/>
              <a:t>(1) A Minister of the Crown may by regulations make such provision as the Minister considers appropriate to prevent, remedy or mitigate— (a) any failure of retained EU law to operate effectively, </a:t>
            </a:r>
            <a:r>
              <a:rPr lang="en-US" i="1" dirty="0"/>
              <a:t>or (b) any other deficiency in retained EU law, </a:t>
            </a:r>
            <a:r>
              <a:rPr lang="en-US" dirty="0"/>
              <a:t>arising from the withdrawal of the United Kingdom from the EU.</a:t>
            </a:r>
          </a:p>
          <a:p>
            <a:r>
              <a:rPr lang="en-US" dirty="0"/>
              <a:t>(2) Deficiencies in retained EU law include (</a:t>
            </a:r>
            <a:r>
              <a:rPr lang="en-US" i="1" dirty="0"/>
              <a:t>but are not limited to</a:t>
            </a:r>
            <a:r>
              <a:rPr lang="en-US" dirty="0"/>
              <a:t>) [ORIGINAL TEXT] where the Minister considers that retained EU law </a:t>
            </a:r>
            <a:r>
              <a:rPr lang="mr-IN" dirty="0"/>
              <a:t>…</a:t>
            </a:r>
            <a:r>
              <a:rPr lang="en-GB" dirty="0"/>
              <a:t>.</a:t>
            </a:r>
          </a:p>
          <a:p>
            <a:r>
              <a:rPr lang="en-GB" dirty="0"/>
              <a:t>(4) Regulations under this section may make any provision that could be made by an Act of Parliament.</a:t>
            </a:r>
            <a:endParaRPr lang="en-US" dirty="0"/>
          </a:p>
        </p:txBody>
      </p:sp>
    </p:spTree>
    <p:extLst>
      <p:ext uri="{BB962C8B-B14F-4D97-AF65-F5344CB8AC3E}">
        <p14:creationId xmlns:p14="http://schemas.microsoft.com/office/powerpoint/2010/main" val="4112653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Clause 7</a:t>
            </a:r>
          </a:p>
        </p:txBody>
      </p:sp>
      <p:sp>
        <p:nvSpPr>
          <p:cNvPr id="3" name="Content Placeholder 2"/>
          <p:cNvSpPr>
            <a:spLocks noGrp="1"/>
          </p:cNvSpPr>
          <p:nvPr>
            <p:ph idx="1"/>
          </p:nvPr>
        </p:nvSpPr>
        <p:spPr/>
        <p:txBody>
          <a:bodyPr>
            <a:normAutofit fontScale="70000" lnSpcReduction="20000"/>
          </a:bodyPr>
          <a:lstStyle/>
          <a:p>
            <a:r>
              <a:rPr lang="en-US" dirty="0"/>
              <a:t>(6) But regulations under this section may not— </a:t>
            </a:r>
          </a:p>
          <a:p>
            <a:r>
              <a:rPr lang="en-US" dirty="0"/>
              <a:t>(a) impose or increase taxation, </a:t>
            </a:r>
          </a:p>
          <a:p>
            <a:r>
              <a:rPr lang="en-US" dirty="0"/>
              <a:t>(b) make retrospective provision, </a:t>
            </a:r>
          </a:p>
          <a:p>
            <a:r>
              <a:rPr lang="en-US" dirty="0"/>
              <a:t>(c) create a relevant criminal offence, </a:t>
            </a:r>
          </a:p>
          <a:p>
            <a:r>
              <a:rPr lang="en-US" dirty="0"/>
              <a:t>(d) be made to implement the withdrawal agreement, </a:t>
            </a:r>
          </a:p>
          <a:p>
            <a:r>
              <a:rPr lang="en-US" dirty="0"/>
              <a:t>(e) amend, repeal or revoke the Human Rights Act 1998 or any subordinate legislation made under it, or </a:t>
            </a:r>
          </a:p>
          <a:p>
            <a:r>
              <a:rPr lang="en-US" dirty="0"/>
              <a:t>(f) amend or repeal the Northern Ireland Act 1998 (unless the regulations are made by virtue of paragraph 13(b) of Schedule 7 to this Act or are amending or repealing paragraph 38 of Schedule 3 to the Northern Ireland Act 1998 or any provision of that Act which modifies another enactment). </a:t>
            </a:r>
          </a:p>
          <a:p>
            <a:r>
              <a:rPr lang="en-US" dirty="0"/>
              <a:t>(7) No regulations may be made under this section after the end of the period of two years beginning with exit day.</a:t>
            </a:r>
          </a:p>
        </p:txBody>
      </p:sp>
    </p:spTree>
    <p:extLst>
      <p:ext uri="{BB962C8B-B14F-4D97-AF65-F5344CB8AC3E}">
        <p14:creationId xmlns:p14="http://schemas.microsoft.com/office/powerpoint/2010/main" val="1412345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Clause 8</a:t>
            </a:r>
          </a:p>
        </p:txBody>
      </p:sp>
      <p:sp>
        <p:nvSpPr>
          <p:cNvPr id="3" name="Content Placeholder 2"/>
          <p:cNvSpPr>
            <a:spLocks noGrp="1"/>
          </p:cNvSpPr>
          <p:nvPr>
            <p:ph idx="1"/>
          </p:nvPr>
        </p:nvSpPr>
        <p:spPr/>
        <p:txBody>
          <a:bodyPr/>
          <a:lstStyle/>
          <a:p>
            <a:r>
              <a:rPr lang="en-US" dirty="0"/>
              <a:t>Complying with International Obligations</a:t>
            </a:r>
          </a:p>
        </p:txBody>
      </p:sp>
    </p:spTree>
    <p:extLst>
      <p:ext uri="{BB962C8B-B14F-4D97-AF65-F5344CB8AC3E}">
        <p14:creationId xmlns:p14="http://schemas.microsoft.com/office/powerpoint/2010/main" val="3935634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“Effecting the UK’s withdrawal from the European Union and the implementation of a new relationship will be arguably </a:t>
            </a:r>
          </a:p>
          <a:p>
            <a:r>
              <a:rPr lang="en-US" dirty="0"/>
              <a:t>the most complex, demanding and important administrative and diplomatic task that the Government </a:t>
            </a:r>
          </a:p>
          <a:p>
            <a:r>
              <a:rPr lang="en-US" dirty="0"/>
              <a:t>has undertaken since the Second World War.” </a:t>
            </a:r>
          </a:p>
          <a:p>
            <a:r>
              <a:rPr lang="en-US" dirty="0"/>
              <a:t>Select Committee on the European Union, </a:t>
            </a:r>
            <a:r>
              <a:rPr lang="en-US" i="1" dirty="0"/>
              <a:t>1st Report - </a:t>
            </a:r>
            <a:r>
              <a:rPr lang="en-US" i="1" dirty="0" err="1"/>
              <a:t>Scrutinising</a:t>
            </a:r>
            <a:r>
              <a:rPr lang="en-US" i="1" dirty="0"/>
              <a:t> Brexit: the role of Parliament</a:t>
            </a:r>
            <a:r>
              <a:rPr lang="en-US" dirty="0"/>
              <a:t> (House of Lords, London 2016-2017) HL 33 para 30</a:t>
            </a:r>
          </a:p>
          <a:p>
            <a:endParaRPr lang="en-US" dirty="0"/>
          </a:p>
          <a:p>
            <a:endParaRPr lang="en-US" dirty="0"/>
          </a:p>
        </p:txBody>
      </p:sp>
    </p:spTree>
    <p:extLst>
      <p:ext uri="{BB962C8B-B14F-4D97-AF65-F5344CB8AC3E}">
        <p14:creationId xmlns:p14="http://schemas.microsoft.com/office/powerpoint/2010/main" val="3640056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Clause 9</a:t>
            </a:r>
          </a:p>
        </p:txBody>
      </p:sp>
      <p:sp>
        <p:nvSpPr>
          <p:cNvPr id="3" name="Content Placeholder 2"/>
          <p:cNvSpPr>
            <a:spLocks noGrp="1"/>
          </p:cNvSpPr>
          <p:nvPr>
            <p:ph idx="1"/>
          </p:nvPr>
        </p:nvSpPr>
        <p:spPr/>
        <p:txBody>
          <a:bodyPr>
            <a:normAutofit fontScale="70000" lnSpcReduction="20000"/>
          </a:bodyPr>
          <a:lstStyle/>
          <a:p>
            <a:r>
              <a:rPr lang="en-US" dirty="0"/>
              <a:t>[ORIGINAL TEXT] </a:t>
            </a:r>
          </a:p>
          <a:p>
            <a:r>
              <a:rPr lang="en-US" dirty="0"/>
              <a:t>(1) A Minister of the Crown may by regulations make such provision as the Minister considers appropriate for the purposes of implementing the withdrawal agreement if the Minister considers that such provision should be in force on or before exit day.</a:t>
            </a:r>
          </a:p>
          <a:p>
            <a:r>
              <a:rPr lang="en-US" dirty="0"/>
              <a:t>(2) Regulations under this section may make any provision that could be made by an Act of Parliament (including modifying this Act). </a:t>
            </a:r>
          </a:p>
          <a:p>
            <a:r>
              <a:rPr lang="en-US" dirty="0"/>
              <a:t>(3) But regulations under this section may not— (a) impose or increase taxation, (b) make retrospective provision, (c) create a relevant criminal offence, or (d) amend, repeal or revoke the Human Rights Act 1998 or any subordinate legislation made under it. </a:t>
            </a:r>
          </a:p>
          <a:p>
            <a:r>
              <a:rPr lang="en-US" dirty="0"/>
              <a:t>(4) No regulations may be made under this section after exit day.</a:t>
            </a:r>
          </a:p>
        </p:txBody>
      </p:sp>
    </p:spTree>
    <p:extLst>
      <p:ext uri="{BB962C8B-B14F-4D97-AF65-F5344CB8AC3E}">
        <p14:creationId xmlns:p14="http://schemas.microsoft.com/office/powerpoint/2010/main" val="2023326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D4F75-EC38-224C-9D16-25E64ABE4D7D}"/>
              </a:ext>
            </a:extLst>
          </p:cNvPr>
          <p:cNvSpPr>
            <a:spLocks noGrp="1"/>
          </p:cNvSpPr>
          <p:nvPr>
            <p:ph type="title"/>
          </p:nvPr>
        </p:nvSpPr>
        <p:spPr/>
        <p:txBody>
          <a:bodyPr/>
          <a:lstStyle/>
          <a:p>
            <a:r>
              <a:rPr lang="en-US" dirty="0"/>
              <a:t>Controversies</a:t>
            </a:r>
          </a:p>
        </p:txBody>
      </p:sp>
      <p:sp>
        <p:nvSpPr>
          <p:cNvPr id="4" name="Text Placeholder 3">
            <a:extLst>
              <a:ext uri="{FF2B5EF4-FFF2-40B4-BE49-F238E27FC236}">
                <a16:creationId xmlns:a16="http://schemas.microsoft.com/office/drawing/2014/main" id="{045A9857-85AA-EC42-A141-3373ECCF75F1}"/>
              </a:ext>
            </a:extLst>
          </p:cNvPr>
          <p:cNvSpPr>
            <a:spLocks noGrp="1"/>
          </p:cNvSpPr>
          <p:nvPr>
            <p:ph type="body" idx="1"/>
          </p:nvPr>
        </p:nvSpPr>
        <p:spPr/>
        <p:txBody>
          <a:bodyPr/>
          <a:lstStyle/>
          <a:p>
            <a:r>
              <a:rPr lang="en-US" dirty="0"/>
              <a:t>Human Rights</a:t>
            </a:r>
          </a:p>
          <a:p>
            <a:r>
              <a:rPr lang="en-US" dirty="0"/>
              <a:t>Delegated Legislation</a:t>
            </a:r>
          </a:p>
          <a:p>
            <a:r>
              <a:rPr lang="en-US" dirty="0"/>
              <a:t>Devolution</a:t>
            </a:r>
          </a:p>
          <a:p>
            <a:r>
              <a:rPr lang="en-US" dirty="0"/>
              <a:t>Customs Union</a:t>
            </a:r>
          </a:p>
        </p:txBody>
      </p:sp>
    </p:spTree>
    <p:extLst>
      <p:ext uri="{BB962C8B-B14F-4D97-AF65-F5344CB8AC3E}">
        <p14:creationId xmlns:p14="http://schemas.microsoft.com/office/powerpoint/2010/main" val="2994680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Amendments</a:t>
            </a:r>
          </a:p>
        </p:txBody>
      </p:sp>
      <p:sp>
        <p:nvSpPr>
          <p:cNvPr id="3" name="Content Placeholder 2"/>
          <p:cNvSpPr>
            <a:spLocks noGrp="1"/>
          </p:cNvSpPr>
          <p:nvPr>
            <p:ph idx="1"/>
          </p:nvPr>
        </p:nvSpPr>
        <p:spPr/>
        <p:txBody>
          <a:bodyPr/>
          <a:lstStyle/>
          <a:p>
            <a:r>
              <a:rPr lang="en-US" dirty="0"/>
              <a:t>27 October 2017 </a:t>
            </a:r>
            <a:r>
              <a:rPr lang="mr-IN" dirty="0"/>
              <a:t>–</a:t>
            </a:r>
            <a:r>
              <a:rPr lang="en-US" dirty="0"/>
              <a:t> 171 pages of proposed amendments</a:t>
            </a:r>
          </a:p>
          <a:p>
            <a:endParaRPr lang="en-US" dirty="0"/>
          </a:p>
          <a:p>
            <a:r>
              <a:rPr lang="en-US" dirty="0">
                <a:hlinkClick r:id="rId2"/>
              </a:rPr>
              <a:t>https://services.parliament.uk/bills/2017-19/europeanunionwithdrawal/documents.html</a:t>
            </a:r>
            <a:endParaRPr lang="en-US" dirty="0"/>
          </a:p>
          <a:p>
            <a:endParaRPr lang="en-US" dirty="0"/>
          </a:p>
        </p:txBody>
      </p:sp>
    </p:spTree>
    <p:extLst>
      <p:ext uri="{BB962C8B-B14F-4D97-AF65-F5344CB8AC3E}">
        <p14:creationId xmlns:p14="http://schemas.microsoft.com/office/powerpoint/2010/main" val="351534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BBBF5-AE45-B344-A0FC-919DCBA23751}"/>
              </a:ext>
            </a:extLst>
          </p:cNvPr>
          <p:cNvSpPr>
            <a:spLocks noGrp="1"/>
          </p:cNvSpPr>
          <p:nvPr>
            <p:ph type="title"/>
          </p:nvPr>
        </p:nvSpPr>
        <p:spPr/>
        <p:txBody>
          <a:bodyPr/>
          <a:lstStyle/>
          <a:p>
            <a:r>
              <a:rPr lang="en-US" dirty="0"/>
              <a:t>Human Rights</a:t>
            </a:r>
          </a:p>
        </p:txBody>
      </p:sp>
      <p:sp>
        <p:nvSpPr>
          <p:cNvPr id="3" name="Content Placeholder 2">
            <a:extLst>
              <a:ext uri="{FF2B5EF4-FFF2-40B4-BE49-F238E27FC236}">
                <a16:creationId xmlns:a16="http://schemas.microsoft.com/office/drawing/2014/main" id="{60B12975-DAE8-D14B-B079-311411DD42CE}"/>
              </a:ext>
            </a:extLst>
          </p:cNvPr>
          <p:cNvSpPr>
            <a:spLocks noGrp="1"/>
          </p:cNvSpPr>
          <p:nvPr>
            <p:ph idx="1"/>
          </p:nvPr>
        </p:nvSpPr>
        <p:spPr/>
        <p:txBody>
          <a:bodyPr/>
          <a:lstStyle/>
          <a:p>
            <a:r>
              <a:rPr lang="en-US" dirty="0"/>
              <a:t>Charter of Fundamental Rights</a:t>
            </a:r>
          </a:p>
          <a:p>
            <a:r>
              <a:rPr lang="en-US" dirty="0"/>
              <a:t>General principles of law</a:t>
            </a:r>
          </a:p>
          <a:p>
            <a:r>
              <a:rPr lang="en-US" dirty="0"/>
              <a:t>EU secondary legislation</a:t>
            </a:r>
          </a:p>
          <a:p>
            <a:endParaRPr lang="en-US" dirty="0"/>
          </a:p>
        </p:txBody>
      </p:sp>
    </p:spTree>
    <p:extLst>
      <p:ext uri="{BB962C8B-B14F-4D97-AF65-F5344CB8AC3E}">
        <p14:creationId xmlns:p14="http://schemas.microsoft.com/office/powerpoint/2010/main" val="3758633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5CB1D-873A-B149-9A4A-C2E1219A8641}"/>
              </a:ext>
            </a:extLst>
          </p:cNvPr>
          <p:cNvSpPr>
            <a:spLocks noGrp="1"/>
          </p:cNvSpPr>
          <p:nvPr>
            <p:ph type="title"/>
          </p:nvPr>
        </p:nvSpPr>
        <p:spPr>
          <a:xfrm>
            <a:off x="457200" y="274638"/>
            <a:ext cx="8229600" cy="1210146"/>
          </a:xfrm>
        </p:spPr>
        <p:txBody>
          <a:bodyPr>
            <a:normAutofit fontScale="90000"/>
          </a:bodyPr>
          <a:lstStyle/>
          <a:p>
            <a:r>
              <a:rPr lang="en-US" sz="3100" dirty="0"/>
              <a:t>Schedule 7 </a:t>
            </a:r>
            <a:r>
              <a:rPr lang="en-GB" sz="3100" dirty="0"/>
              <a:t>Explanatory statements for certain powers: appropriateness, equalities etc. </a:t>
            </a:r>
            <a:r>
              <a:rPr lang="en-GB" dirty="0"/>
              <a:t/>
            </a:r>
            <a:br>
              <a:rPr lang="en-GB" dirty="0"/>
            </a:br>
            <a:endParaRPr lang="en-US" dirty="0"/>
          </a:p>
        </p:txBody>
      </p:sp>
      <p:sp>
        <p:nvSpPr>
          <p:cNvPr id="3" name="Content Placeholder 2">
            <a:extLst>
              <a:ext uri="{FF2B5EF4-FFF2-40B4-BE49-F238E27FC236}">
                <a16:creationId xmlns:a16="http://schemas.microsoft.com/office/drawing/2014/main" id="{A7AC0F75-5B02-E44D-AF42-2C00E96BFF61}"/>
              </a:ext>
            </a:extLst>
          </p:cNvPr>
          <p:cNvSpPr>
            <a:spLocks noGrp="1"/>
          </p:cNvSpPr>
          <p:nvPr>
            <p:ph idx="1"/>
          </p:nvPr>
        </p:nvSpPr>
        <p:spPr/>
        <p:txBody>
          <a:bodyPr>
            <a:noAutofit/>
          </a:bodyPr>
          <a:lstStyle/>
          <a:p>
            <a:r>
              <a:rPr lang="en-GB" sz="1600" dirty="0"/>
              <a:t>22 (1) This paragraph applies where a statutory instrument containing regulations under section 7(1), 8 or 9, or a draft of such an instrument, is to be laid before each House of Parliament or before the House of Commons only. </a:t>
            </a:r>
          </a:p>
          <a:p>
            <a:r>
              <a:rPr lang="en-GB" sz="1600" dirty="0"/>
              <a:t>(2) Before the instrument or draft is laid, the relevant Minister must make a statement to the effect that in the Minister’s opinion the instrument or draft does no more than is appropriate. </a:t>
            </a:r>
          </a:p>
          <a:p>
            <a:r>
              <a:rPr lang="en-GB" sz="1600" dirty="0"/>
              <a:t>(3) Before the instrument or draft is laid, the relevant Minister must make a statement— (a) as to whether the instrument or draft amends, repeals or revokes any provision of equalities legislation, and (b) if it does, explaining the effect of each such amendment, repeal or revocation. </a:t>
            </a:r>
          </a:p>
          <a:p>
            <a:r>
              <a:rPr lang="en-GB" sz="1600" dirty="0"/>
              <a:t>(4) Before the instrument or draft is laid, the relevant Minister must make a statement to the effect that, in relation to the instrument or draft, the Minister has, so far as required to do so by equalities legislation, had due regard to the need to eliminate discrimination, harassment, victimisation and any other conduct that is prohibited by or under the Equality Act 2010. </a:t>
            </a:r>
          </a:p>
          <a:p>
            <a:r>
              <a:rPr lang="en-GB" sz="1600" dirty="0"/>
              <a:t>(5) Before the instrument or draft is laid, the relevant Minister must make a statement otherwise explaining— (a) the instrument or draft, (b) the reasons for it, (c) the law before exit day which is relevant to it, and (d) its effect (if any) on retained EU law. </a:t>
            </a:r>
          </a:p>
          <a:p>
            <a:r>
              <a:rPr lang="en-GB" sz="1600" dirty="0"/>
              <a:t>(6) If the relevant Minister fails to make a statement required by sub-paragraph (2), (3), (4) or (5) before the instrument or draft is laid, a Minister of the Crown must make a statement explaining why the relevant Minister has failed to do so.</a:t>
            </a:r>
            <a:endParaRPr lang="en-US" sz="1600" dirty="0"/>
          </a:p>
        </p:txBody>
      </p:sp>
    </p:spTree>
    <p:extLst>
      <p:ext uri="{BB962C8B-B14F-4D97-AF65-F5344CB8AC3E}">
        <p14:creationId xmlns:p14="http://schemas.microsoft.com/office/powerpoint/2010/main" val="3939868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2820A-E995-F34A-906C-C3B22627A12C}"/>
              </a:ext>
            </a:extLst>
          </p:cNvPr>
          <p:cNvSpPr>
            <a:spLocks noGrp="1"/>
          </p:cNvSpPr>
          <p:nvPr>
            <p:ph type="title"/>
          </p:nvPr>
        </p:nvSpPr>
        <p:spPr/>
        <p:txBody>
          <a:bodyPr>
            <a:normAutofit fontScale="90000"/>
          </a:bodyPr>
          <a:lstStyle/>
          <a:p>
            <a:r>
              <a:rPr lang="en-US" dirty="0"/>
              <a:t>Lords vote 18 April 2018 – ‘red tape’!</a:t>
            </a:r>
          </a:p>
        </p:txBody>
      </p:sp>
      <p:sp>
        <p:nvSpPr>
          <p:cNvPr id="3" name="Content Placeholder 2">
            <a:extLst>
              <a:ext uri="{FF2B5EF4-FFF2-40B4-BE49-F238E27FC236}">
                <a16:creationId xmlns:a16="http://schemas.microsoft.com/office/drawing/2014/main" id="{EE7F60BF-41B9-2C43-9596-9646C8545711}"/>
              </a:ext>
            </a:extLst>
          </p:cNvPr>
          <p:cNvSpPr>
            <a:spLocks noGrp="1"/>
          </p:cNvSpPr>
          <p:nvPr>
            <p:ph idx="1"/>
          </p:nvPr>
        </p:nvSpPr>
        <p:spPr/>
        <p:txBody>
          <a:bodyPr>
            <a:normAutofit fontScale="77500" lnSpcReduction="20000"/>
          </a:bodyPr>
          <a:lstStyle/>
          <a:p>
            <a:r>
              <a:rPr lang="en-GB" dirty="0"/>
              <a:t>Insert the following new Clause— “Enhanced protection for certain areas of EU law (1) Following the day on which this Act is passed, a Minister of the Crown may not amend, repeal or revoke retained EU law relating to—</a:t>
            </a:r>
          </a:p>
          <a:p>
            <a:r>
              <a:rPr lang="en-GB" dirty="0"/>
              <a:t>(a) employment entitlements, rights and protection, </a:t>
            </a:r>
          </a:p>
          <a:p>
            <a:r>
              <a:rPr lang="en-GB" dirty="0"/>
              <a:t>(b) equality entitlements, rights and protection, </a:t>
            </a:r>
          </a:p>
          <a:p>
            <a:r>
              <a:rPr lang="en-GB" dirty="0"/>
              <a:t>(c) health and safety entitlements, rights and protection, </a:t>
            </a:r>
          </a:p>
          <a:p>
            <a:r>
              <a:rPr lang="en-GB" dirty="0"/>
              <a:t>(d) consumer standards, or </a:t>
            </a:r>
          </a:p>
          <a:p>
            <a:r>
              <a:rPr lang="en-GB" dirty="0"/>
              <a:t>(e) environmental standards and protection, except by primary legislation, or by subordinate legislation made under any Act of Parliament insofar as this subordinate legislation meets the requirements in subsections (2) to (5). </a:t>
            </a:r>
          </a:p>
        </p:txBody>
      </p:sp>
    </p:spTree>
    <p:extLst>
      <p:ext uri="{BB962C8B-B14F-4D97-AF65-F5344CB8AC3E}">
        <p14:creationId xmlns:p14="http://schemas.microsoft.com/office/powerpoint/2010/main" val="3251821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5479A-86DE-3E44-917B-63DF0C83C85D}"/>
              </a:ext>
            </a:extLst>
          </p:cNvPr>
          <p:cNvSpPr>
            <a:spLocks noGrp="1"/>
          </p:cNvSpPr>
          <p:nvPr>
            <p:ph type="title"/>
          </p:nvPr>
        </p:nvSpPr>
        <p:spPr/>
        <p:txBody>
          <a:bodyPr/>
          <a:lstStyle/>
          <a:p>
            <a:r>
              <a:rPr lang="en-US" dirty="0"/>
              <a:t>Lords Vote 18 April 2018</a:t>
            </a:r>
          </a:p>
        </p:txBody>
      </p:sp>
      <p:sp>
        <p:nvSpPr>
          <p:cNvPr id="3" name="Content Placeholder 2">
            <a:extLst>
              <a:ext uri="{FF2B5EF4-FFF2-40B4-BE49-F238E27FC236}">
                <a16:creationId xmlns:a16="http://schemas.microsoft.com/office/drawing/2014/main" id="{C17AD149-1BC3-704E-90C1-EC5049A63A3C}"/>
              </a:ext>
            </a:extLst>
          </p:cNvPr>
          <p:cNvSpPr>
            <a:spLocks noGrp="1"/>
          </p:cNvSpPr>
          <p:nvPr>
            <p:ph idx="1"/>
          </p:nvPr>
        </p:nvSpPr>
        <p:spPr/>
        <p:txBody>
          <a:bodyPr>
            <a:normAutofit fontScale="70000" lnSpcReduction="20000"/>
          </a:bodyPr>
          <a:lstStyle/>
          <a:p>
            <a:r>
              <a:rPr lang="en-GB" dirty="0"/>
              <a:t>(2) Subordinate legislation which amends, repeals or revokes retained EU law in the areas set out in subsection (1) must be subject to an enhanced scrutiny procedure, to be established by regulations made by the Secretary of State. </a:t>
            </a:r>
          </a:p>
          <a:p>
            <a:r>
              <a:rPr lang="en-GB" dirty="0"/>
              <a:t>(3) Regulations under subsection (2) may not be made unless a draft has been laid before, and approved by a resolution of, each House of Parliament. </a:t>
            </a:r>
          </a:p>
          <a:p>
            <a:r>
              <a:rPr lang="en-GB" dirty="0"/>
              <a:t>(4) The enhanced scrutiny procedure provided for by subsection (2) must include a period of consultation with relevant stakeholders. (5) When making regulations relating to the areas of retained EU law set out in subsection (1), whether under this Act or any other Act of Parliament, a Minister of the Crown must— (a) produce an explanatory statement under paragraph 22 of Schedule 7, and (b) include a certification that the regulation does no more than make technical changes to retained EU law in order for it to work following exit.”</a:t>
            </a:r>
            <a:endParaRPr lang="en-US" dirty="0"/>
          </a:p>
          <a:p>
            <a:endParaRPr lang="en-US" dirty="0"/>
          </a:p>
        </p:txBody>
      </p:sp>
    </p:spTree>
    <p:extLst>
      <p:ext uri="{BB962C8B-B14F-4D97-AF65-F5344CB8AC3E}">
        <p14:creationId xmlns:p14="http://schemas.microsoft.com/office/powerpoint/2010/main" val="2516971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Delegated powers</a:t>
            </a:r>
          </a:p>
        </p:txBody>
      </p:sp>
      <p:sp>
        <p:nvSpPr>
          <p:cNvPr id="3" name="Content Placeholder 2"/>
          <p:cNvSpPr>
            <a:spLocks noGrp="1"/>
          </p:cNvSpPr>
          <p:nvPr>
            <p:ph idx="1"/>
          </p:nvPr>
        </p:nvSpPr>
        <p:spPr/>
        <p:txBody>
          <a:bodyPr>
            <a:normAutofit fontScale="92500" lnSpcReduction="10000"/>
          </a:bodyPr>
          <a:lstStyle/>
          <a:p>
            <a:r>
              <a:rPr lang="en-US" dirty="0"/>
              <a:t>14 delegated powers</a:t>
            </a:r>
          </a:p>
          <a:p>
            <a:r>
              <a:rPr lang="en-US" dirty="0"/>
              <a:t>‘Excoriating’ (Elliott) comments from </a:t>
            </a:r>
          </a:p>
          <a:p>
            <a:r>
              <a:rPr lang="en-US" dirty="0"/>
              <a:t>Constitution Committee, </a:t>
            </a:r>
            <a:r>
              <a:rPr lang="en-US" i="1" dirty="0"/>
              <a:t>3rd Report of Session 2017–19  European Union (Withdrawal) Bill: interim report</a:t>
            </a:r>
            <a:r>
              <a:rPr lang="en-US" dirty="0"/>
              <a:t> (House of Lords, London 2017-2019) HL 19</a:t>
            </a:r>
          </a:p>
          <a:p>
            <a:r>
              <a:rPr lang="en-US" dirty="0"/>
              <a:t>Delegated Powers and Regulatory Reform Committee, </a:t>
            </a:r>
            <a:r>
              <a:rPr lang="en-US" i="1" dirty="0"/>
              <a:t>3rd Report of Session 2017–19 European Union (Withdrawal) Bill</a:t>
            </a:r>
            <a:r>
              <a:rPr lang="en-US" dirty="0"/>
              <a:t> (House of Lords, London 2017-2019) HL 22</a:t>
            </a:r>
          </a:p>
          <a:p>
            <a:endParaRPr lang="en-US" dirty="0"/>
          </a:p>
          <a:p>
            <a:endParaRPr lang="en-US" dirty="0"/>
          </a:p>
        </p:txBody>
      </p:sp>
    </p:spTree>
    <p:extLst>
      <p:ext uri="{BB962C8B-B14F-4D97-AF65-F5344CB8AC3E}">
        <p14:creationId xmlns:p14="http://schemas.microsoft.com/office/powerpoint/2010/main" val="2103829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B1985-5033-114A-8C7A-C6DA8DB7C8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F28028B-2B87-7742-871D-7AA3A5AEF34F}"/>
              </a:ext>
            </a:extLst>
          </p:cNvPr>
          <p:cNvSpPr>
            <a:spLocks noGrp="1"/>
          </p:cNvSpPr>
          <p:nvPr>
            <p:ph idx="1"/>
          </p:nvPr>
        </p:nvSpPr>
        <p:spPr/>
        <p:txBody>
          <a:bodyPr/>
          <a:lstStyle/>
          <a:p>
            <a:r>
              <a:rPr lang="en-US" dirty="0"/>
              <a:t>Henry VIII</a:t>
            </a:r>
          </a:p>
          <a:p>
            <a:r>
              <a:rPr lang="en-US" dirty="0"/>
              <a:t>Wording</a:t>
            </a:r>
          </a:p>
          <a:p>
            <a:r>
              <a:rPr lang="en-US" dirty="0"/>
              <a:t>‘Appropriate’ use</a:t>
            </a:r>
          </a:p>
          <a:p>
            <a:r>
              <a:rPr lang="en-US" dirty="0"/>
              <a:t>Needed?</a:t>
            </a:r>
          </a:p>
          <a:p>
            <a:r>
              <a:rPr lang="en-US" dirty="0"/>
              <a:t>Scrutiny</a:t>
            </a:r>
          </a:p>
        </p:txBody>
      </p:sp>
    </p:spTree>
    <p:extLst>
      <p:ext uri="{BB962C8B-B14F-4D97-AF65-F5344CB8AC3E}">
        <p14:creationId xmlns:p14="http://schemas.microsoft.com/office/powerpoint/2010/main" val="3500775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BAFA8-AAE9-C841-ADA8-7572DC27CB09}"/>
              </a:ext>
            </a:extLst>
          </p:cNvPr>
          <p:cNvSpPr>
            <a:spLocks noGrp="1"/>
          </p:cNvSpPr>
          <p:nvPr>
            <p:ph type="title"/>
          </p:nvPr>
        </p:nvSpPr>
        <p:spPr/>
        <p:txBody>
          <a:bodyPr/>
          <a:lstStyle/>
          <a:p>
            <a:r>
              <a:rPr lang="en-US" dirty="0"/>
              <a:t>Amendment</a:t>
            </a:r>
          </a:p>
        </p:txBody>
      </p:sp>
      <p:sp>
        <p:nvSpPr>
          <p:cNvPr id="3" name="Content Placeholder 2">
            <a:extLst>
              <a:ext uri="{FF2B5EF4-FFF2-40B4-BE49-F238E27FC236}">
                <a16:creationId xmlns:a16="http://schemas.microsoft.com/office/drawing/2014/main" id="{838E4846-8409-AA42-B68C-1F9A246B2358}"/>
              </a:ext>
            </a:extLst>
          </p:cNvPr>
          <p:cNvSpPr>
            <a:spLocks noGrp="1"/>
          </p:cNvSpPr>
          <p:nvPr>
            <p:ph idx="1"/>
          </p:nvPr>
        </p:nvSpPr>
        <p:spPr/>
        <p:txBody>
          <a:bodyPr>
            <a:normAutofit fontScale="92500" lnSpcReduction="10000"/>
          </a:bodyPr>
          <a:lstStyle/>
          <a:p>
            <a:r>
              <a:rPr lang="en-US" dirty="0"/>
              <a:t>Clause 7</a:t>
            </a:r>
          </a:p>
          <a:p>
            <a:r>
              <a:rPr lang="en-GB" dirty="0"/>
              <a:t>(2) Deficiencies in retained EU law are where the Minister considers that retained EU law— …</a:t>
            </a:r>
          </a:p>
          <a:p>
            <a:r>
              <a:rPr lang="en-GB" dirty="0"/>
              <a:t>(3) There is also a deficiency in retained EU law where the Minister considers that there is— (a) anything in retained EU law which is of a similar kind to any deficiency which falls within subsection (2), or (b) a deficiency in retained EU law of a kind described, or provided for, in regulations made by a Minister of the Crown.</a:t>
            </a:r>
            <a:endParaRPr lang="en-US" dirty="0"/>
          </a:p>
        </p:txBody>
      </p:sp>
    </p:spTree>
    <p:extLst>
      <p:ext uri="{BB962C8B-B14F-4D97-AF65-F5344CB8AC3E}">
        <p14:creationId xmlns:p14="http://schemas.microsoft.com/office/powerpoint/2010/main" val="2412761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EB91B-9FA2-AF40-9699-26353C39FD76}"/>
              </a:ext>
            </a:extLst>
          </p:cNvPr>
          <p:cNvSpPr>
            <a:spLocks noGrp="1"/>
          </p:cNvSpPr>
          <p:nvPr>
            <p:ph type="title"/>
          </p:nvPr>
        </p:nvSpPr>
        <p:spPr/>
        <p:txBody>
          <a:bodyPr/>
          <a:lstStyle/>
          <a:p>
            <a:r>
              <a:rPr lang="en-US" dirty="0"/>
              <a:t>Origins</a:t>
            </a:r>
          </a:p>
        </p:txBody>
      </p:sp>
      <p:sp>
        <p:nvSpPr>
          <p:cNvPr id="4" name="Text Placeholder 3">
            <a:extLst>
              <a:ext uri="{FF2B5EF4-FFF2-40B4-BE49-F238E27FC236}">
                <a16:creationId xmlns:a16="http://schemas.microsoft.com/office/drawing/2014/main" id="{F9FA06D9-60FF-1B41-BB0C-13D9AFD53A2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06050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8AD3C-48AC-634A-928D-5295078A4ED4}"/>
              </a:ext>
            </a:extLst>
          </p:cNvPr>
          <p:cNvSpPr>
            <a:spLocks noGrp="1"/>
          </p:cNvSpPr>
          <p:nvPr>
            <p:ph type="title"/>
          </p:nvPr>
        </p:nvSpPr>
        <p:spPr/>
        <p:txBody>
          <a:bodyPr/>
          <a:lstStyle/>
          <a:p>
            <a:r>
              <a:rPr lang="en-US" dirty="0"/>
              <a:t>Amendment</a:t>
            </a:r>
          </a:p>
        </p:txBody>
      </p:sp>
      <p:sp>
        <p:nvSpPr>
          <p:cNvPr id="3" name="Content Placeholder 2">
            <a:extLst>
              <a:ext uri="{FF2B5EF4-FFF2-40B4-BE49-F238E27FC236}">
                <a16:creationId xmlns:a16="http://schemas.microsoft.com/office/drawing/2014/main" id="{203F3296-C2CA-C34F-BCFE-16D24A27513B}"/>
              </a:ext>
            </a:extLst>
          </p:cNvPr>
          <p:cNvSpPr>
            <a:spLocks noGrp="1"/>
          </p:cNvSpPr>
          <p:nvPr>
            <p:ph idx="1"/>
          </p:nvPr>
        </p:nvSpPr>
        <p:spPr/>
        <p:txBody>
          <a:bodyPr>
            <a:normAutofit fontScale="92500" lnSpcReduction="20000"/>
          </a:bodyPr>
          <a:lstStyle/>
          <a:p>
            <a:r>
              <a:rPr lang="en-US" dirty="0"/>
              <a:t>Clause 9</a:t>
            </a:r>
          </a:p>
          <a:p>
            <a:r>
              <a:rPr lang="en-GB" dirty="0"/>
              <a:t>9 Implementing the withdrawal agreement (1) A Minister of the Crown may by regulations make such provision as the Minister considers appropriate for the purposes of implementing the withdrawal agreement if the Minister considers that such provision should be in force on or before exit day, subject to the prior enactment of a statute by Parliament approving the final terms of withdrawal of the United Kingdom from the European Union.</a:t>
            </a:r>
            <a:endParaRPr lang="en-US" dirty="0"/>
          </a:p>
        </p:txBody>
      </p:sp>
    </p:spTree>
    <p:extLst>
      <p:ext uri="{BB962C8B-B14F-4D97-AF65-F5344CB8AC3E}">
        <p14:creationId xmlns:p14="http://schemas.microsoft.com/office/powerpoint/2010/main" val="2164604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Devolution</a:t>
            </a:r>
          </a:p>
        </p:txBody>
      </p:sp>
      <p:sp>
        <p:nvSpPr>
          <p:cNvPr id="3" name="Content Placeholder 2"/>
          <p:cNvSpPr>
            <a:spLocks noGrp="1"/>
          </p:cNvSpPr>
          <p:nvPr>
            <p:ph idx="1"/>
          </p:nvPr>
        </p:nvSpPr>
        <p:spPr/>
        <p:txBody>
          <a:bodyPr/>
          <a:lstStyle/>
          <a:p>
            <a:r>
              <a:rPr lang="en-US" dirty="0"/>
              <a:t>Clause 11 </a:t>
            </a:r>
            <a:r>
              <a:rPr lang="mr-IN" dirty="0"/>
              <a:t>–</a:t>
            </a:r>
            <a:r>
              <a:rPr lang="en-US" dirty="0"/>
              <a:t> legislative competence</a:t>
            </a:r>
          </a:p>
          <a:p>
            <a:r>
              <a:rPr lang="en-US" dirty="0"/>
              <a:t>Sewel convention and delegate powers </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535460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24F29-C715-664B-9199-69A134E5696E}"/>
              </a:ext>
            </a:extLst>
          </p:cNvPr>
          <p:cNvSpPr>
            <a:spLocks noGrp="1"/>
          </p:cNvSpPr>
          <p:nvPr>
            <p:ph type="title"/>
          </p:nvPr>
        </p:nvSpPr>
        <p:spPr/>
        <p:txBody>
          <a:bodyPr/>
          <a:lstStyle/>
          <a:p>
            <a:r>
              <a:rPr lang="en-US" dirty="0"/>
              <a:t>Devolution</a:t>
            </a:r>
          </a:p>
        </p:txBody>
      </p:sp>
      <p:sp>
        <p:nvSpPr>
          <p:cNvPr id="3" name="Content Placeholder 2">
            <a:extLst>
              <a:ext uri="{FF2B5EF4-FFF2-40B4-BE49-F238E27FC236}">
                <a16:creationId xmlns:a16="http://schemas.microsoft.com/office/drawing/2014/main" id="{D8B6B8B8-4B9D-CD4E-B4FD-10992D20DB6C}"/>
              </a:ext>
            </a:extLst>
          </p:cNvPr>
          <p:cNvSpPr>
            <a:spLocks noGrp="1"/>
          </p:cNvSpPr>
          <p:nvPr>
            <p:ph idx="1"/>
          </p:nvPr>
        </p:nvSpPr>
        <p:spPr/>
        <p:txBody>
          <a:bodyPr>
            <a:normAutofit fontScale="77500" lnSpcReduction="20000"/>
          </a:bodyPr>
          <a:lstStyle/>
          <a:p>
            <a:r>
              <a:rPr lang="en-US" dirty="0"/>
              <a:t>Critique from Scotland and Wales</a:t>
            </a:r>
          </a:p>
          <a:p>
            <a:r>
              <a:rPr lang="en-GB" dirty="0"/>
              <a:t>… naked power grab, an attack on the founding principles of devolution [that] could destabilise our economies …</a:t>
            </a:r>
          </a:p>
          <a:p>
            <a:r>
              <a:rPr lang="en-GB" dirty="0"/>
              <a:t>The European Union (Withdrawal) Bill does not return powers from the EU to the devolved administrations, as promised. It returns them solely to the UK Government and Parliament, and imposes new restrictions on the Scottish Parliament and National Assembly for Wales. On that basis, the Scottish and Welsh Governments cannot recommend that legislative consent is given to the bill as it currently stands.</a:t>
            </a:r>
          </a:p>
          <a:p>
            <a:r>
              <a:rPr lang="en-GB" dirty="0"/>
              <a:t>13 July 2017</a:t>
            </a:r>
          </a:p>
          <a:p>
            <a:endParaRPr lang="en-US" dirty="0"/>
          </a:p>
          <a:p>
            <a:endParaRPr lang="en-US" dirty="0"/>
          </a:p>
        </p:txBody>
      </p:sp>
    </p:spTree>
    <p:extLst>
      <p:ext uri="{BB962C8B-B14F-4D97-AF65-F5344CB8AC3E}">
        <p14:creationId xmlns:p14="http://schemas.microsoft.com/office/powerpoint/2010/main" val="1784925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13A41-77A2-414A-900E-FCA2E7CC6286}"/>
              </a:ext>
            </a:extLst>
          </p:cNvPr>
          <p:cNvSpPr>
            <a:spLocks noGrp="1"/>
          </p:cNvSpPr>
          <p:nvPr>
            <p:ph type="title"/>
          </p:nvPr>
        </p:nvSpPr>
        <p:spPr/>
        <p:txBody>
          <a:bodyPr/>
          <a:lstStyle/>
          <a:p>
            <a:r>
              <a:rPr lang="en-US" dirty="0"/>
              <a:t>Devolution</a:t>
            </a:r>
          </a:p>
        </p:txBody>
      </p:sp>
      <p:sp>
        <p:nvSpPr>
          <p:cNvPr id="3" name="Content Placeholder 2">
            <a:extLst>
              <a:ext uri="{FF2B5EF4-FFF2-40B4-BE49-F238E27FC236}">
                <a16:creationId xmlns:a16="http://schemas.microsoft.com/office/drawing/2014/main" id="{398B9D00-D907-B041-8478-89ACC849F9BD}"/>
              </a:ext>
            </a:extLst>
          </p:cNvPr>
          <p:cNvSpPr>
            <a:spLocks noGrp="1"/>
          </p:cNvSpPr>
          <p:nvPr>
            <p:ph idx="1"/>
          </p:nvPr>
        </p:nvSpPr>
        <p:spPr/>
        <p:txBody>
          <a:bodyPr/>
          <a:lstStyle/>
          <a:p>
            <a:r>
              <a:rPr lang="en-US" dirty="0"/>
              <a:t>UK Withdrawal from the European Union (Legal Continuity) (Scotland) Bill</a:t>
            </a:r>
          </a:p>
          <a:p>
            <a:r>
              <a:rPr lang="en-US" dirty="0"/>
              <a:t>Law Derived from the European Union (Wales) Bill.</a:t>
            </a:r>
            <a:r>
              <a:rPr lang="en-GB" dirty="0"/>
              <a:t> </a:t>
            </a:r>
          </a:p>
          <a:p>
            <a:r>
              <a:rPr lang="en-GB" dirty="0"/>
              <a:t>Referral to Supreme Court 17 April 2018</a:t>
            </a:r>
            <a:endParaRPr lang="en-US" dirty="0"/>
          </a:p>
        </p:txBody>
      </p:sp>
    </p:spTree>
    <p:extLst>
      <p:ext uri="{BB962C8B-B14F-4D97-AF65-F5344CB8AC3E}">
        <p14:creationId xmlns:p14="http://schemas.microsoft.com/office/powerpoint/2010/main" val="6501017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B8D65-D829-4740-A841-FD96A776909B}"/>
              </a:ext>
            </a:extLst>
          </p:cNvPr>
          <p:cNvSpPr>
            <a:spLocks noGrp="1"/>
          </p:cNvSpPr>
          <p:nvPr>
            <p:ph type="title"/>
          </p:nvPr>
        </p:nvSpPr>
        <p:spPr/>
        <p:txBody>
          <a:bodyPr/>
          <a:lstStyle/>
          <a:p>
            <a:r>
              <a:rPr lang="en-US" dirty="0"/>
              <a:t>Northern Ireland</a:t>
            </a:r>
          </a:p>
        </p:txBody>
      </p:sp>
      <p:sp>
        <p:nvSpPr>
          <p:cNvPr id="3" name="Content Placeholder 2">
            <a:extLst>
              <a:ext uri="{FF2B5EF4-FFF2-40B4-BE49-F238E27FC236}">
                <a16:creationId xmlns:a16="http://schemas.microsoft.com/office/drawing/2014/main" id="{A185E621-3F61-9743-BEA5-DE2B70E8EB4B}"/>
              </a:ext>
            </a:extLst>
          </p:cNvPr>
          <p:cNvSpPr>
            <a:spLocks noGrp="1"/>
          </p:cNvSpPr>
          <p:nvPr>
            <p:ph idx="1"/>
          </p:nvPr>
        </p:nvSpPr>
        <p:spPr/>
        <p:txBody>
          <a:bodyPr/>
          <a:lstStyle/>
          <a:p>
            <a:r>
              <a:rPr lang="en-US" dirty="0"/>
              <a:t>Commons and JMC</a:t>
            </a:r>
          </a:p>
          <a:p>
            <a:r>
              <a:rPr lang="en-US" dirty="0"/>
              <a:t>NI and the Agreement</a:t>
            </a:r>
          </a:p>
          <a:p>
            <a:endParaRPr lang="en-US" dirty="0"/>
          </a:p>
        </p:txBody>
      </p:sp>
    </p:spTree>
    <p:extLst>
      <p:ext uri="{BB962C8B-B14F-4D97-AF65-F5344CB8AC3E}">
        <p14:creationId xmlns:p14="http://schemas.microsoft.com/office/powerpoint/2010/main" val="3863077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E1CD1-F6C3-1149-A54B-A71D79C950F5}"/>
              </a:ext>
            </a:extLst>
          </p:cNvPr>
          <p:cNvSpPr>
            <a:spLocks noGrp="1"/>
          </p:cNvSpPr>
          <p:nvPr>
            <p:ph type="title"/>
          </p:nvPr>
        </p:nvSpPr>
        <p:spPr/>
        <p:txBody>
          <a:bodyPr>
            <a:normAutofit fontScale="90000"/>
          </a:bodyPr>
          <a:lstStyle/>
          <a:p>
            <a:r>
              <a:rPr lang="en-US" dirty="0"/>
              <a:t>Customs Union Lords vote </a:t>
            </a:r>
            <a:br>
              <a:rPr lang="en-US" dirty="0"/>
            </a:br>
            <a:r>
              <a:rPr lang="en-US" dirty="0"/>
              <a:t>18 April 2018</a:t>
            </a:r>
          </a:p>
        </p:txBody>
      </p:sp>
      <p:sp>
        <p:nvSpPr>
          <p:cNvPr id="3" name="Content Placeholder 2">
            <a:extLst>
              <a:ext uri="{FF2B5EF4-FFF2-40B4-BE49-F238E27FC236}">
                <a16:creationId xmlns:a16="http://schemas.microsoft.com/office/drawing/2014/main" id="{A61EF981-AEFA-E34D-8841-0EE17987CE10}"/>
              </a:ext>
            </a:extLst>
          </p:cNvPr>
          <p:cNvSpPr>
            <a:spLocks noGrp="1"/>
          </p:cNvSpPr>
          <p:nvPr>
            <p:ph idx="1"/>
          </p:nvPr>
        </p:nvSpPr>
        <p:spPr/>
        <p:txBody>
          <a:bodyPr>
            <a:normAutofit fontScale="92500" lnSpcReduction="20000"/>
          </a:bodyPr>
          <a:lstStyle/>
          <a:p>
            <a:r>
              <a:rPr lang="en-GB" dirty="0"/>
              <a:t>Amendment </a:t>
            </a:r>
            <a:r>
              <a:rPr lang="en-GB"/>
              <a:t>to clause 1</a:t>
            </a:r>
          </a:p>
          <a:p>
            <a:r>
              <a:rPr lang="en-GB"/>
              <a:t>“(3) The condition in this subsection is that, by 31 October 2018, a Minister of the Crown has laid before both Houses of Parliament a statement outlining the steps taken in negotiations under Article 50(2) of the Treaty on European Union to negotiate, as part of the framework for the United Kingdom’s future relationship with the European Union, an arrangement which enables the United Kingdom to continue participating in a customs union with the European Union.”</a:t>
            </a:r>
            <a:endParaRPr lang="en-US" dirty="0"/>
          </a:p>
        </p:txBody>
      </p:sp>
    </p:spTree>
    <p:extLst>
      <p:ext uri="{BB962C8B-B14F-4D97-AF65-F5344CB8AC3E}">
        <p14:creationId xmlns:p14="http://schemas.microsoft.com/office/powerpoint/2010/main" val="15513344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r>
              <a:rPr lang="en-US" dirty="0"/>
              <a:t>Continuity Bill needed</a:t>
            </a:r>
          </a:p>
          <a:p>
            <a:r>
              <a:rPr lang="en-US" dirty="0"/>
              <a:t>Power grab</a:t>
            </a:r>
          </a:p>
          <a:p>
            <a:pPr lvl="1"/>
            <a:r>
              <a:rPr lang="en-US" dirty="0"/>
              <a:t>Rights</a:t>
            </a:r>
          </a:p>
          <a:p>
            <a:pPr lvl="1"/>
            <a:r>
              <a:rPr lang="en-US" dirty="0"/>
              <a:t>Delegated Powers</a:t>
            </a:r>
          </a:p>
          <a:p>
            <a:pPr lvl="1"/>
            <a:r>
              <a:rPr lang="en-US" dirty="0"/>
              <a:t>Devolution</a:t>
            </a:r>
          </a:p>
          <a:p>
            <a:r>
              <a:rPr lang="en-US" dirty="0"/>
              <a:t>Three formal defeats</a:t>
            </a:r>
          </a:p>
          <a:p>
            <a:pPr lvl="1"/>
            <a:r>
              <a:rPr lang="en-US" dirty="0"/>
              <a:t>Clause 9 and Withdrawal Agreement</a:t>
            </a:r>
          </a:p>
          <a:p>
            <a:pPr lvl="1"/>
            <a:r>
              <a:rPr lang="en-US" dirty="0"/>
              <a:t>Customs Union</a:t>
            </a:r>
          </a:p>
          <a:p>
            <a:pPr lvl="1"/>
            <a:r>
              <a:rPr lang="en-US" dirty="0"/>
              <a:t>Selected areas of EU law</a:t>
            </a:r>
          </a:p>
          <a:p>
            <a:r>
              <a:rPr lang="en-US" dirty="0"/>
              <a:t>Other concessions </a:t>
            </a:r>
          </a:p>
          <a:p>
            <a:r>
              <a:rPr lang="en-US" dirty="0"/>
              <a:t>Parliamentary debates and watch out for Withdrawal Agreement and Implementation Bill</a:t>
            </a:r>
          </a:p>
        </p:txBody>
      </p:sp>
    </p:spTree>
    <p:extLst>
      <p:ext uri="{BB962C8B-B14F-4D97-AF65-F5344CB8AC3E}">
        <p14:creationId xmlns:p14="http://schemas.microsoft.com/office/powerpoint/2010/main" val="8507890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79096" cy="562074"/>
          </a:xfrm>
        </p:spPr>
        <p:txBody>
          <a:bodyPr/>
          <a:lstStyle/>
          <a:p>
            <a:pPr algn="ctr"/>
            <a:r>
              <a:rPr lang="en-US" dirty="0"/>
              <a:t>Thanks! </a:t>
            </a:r>
          </a:p>
        </p:txBody>
      </p:sp>
      <p:sp>
        <p:nvSpPr>
          <p:cNvPr id="3" name="TextBox 2"/>
          <p:cNvSpPr txBox="1"/>
          <p:nvPr/>
        </p:nvSpPr>
        <p:spPr>
          <a:xfrm>
            <a:off x="206444" y="735867"/>
            <a:ext cx="6264696" cy="3695462"/>
          </a:xfrm>
          <a:prstGeom prst="rect">
            <a:avLst/>
          </a:prstGeom>
        </p:spPr>
        <p:txBody>
          <a:bodyPr vert="horz" wrap="square" lIns="91440" tIns="45720" rIns="91440" bIns="45720" rtlCol="0" anchor="ctr">
            <a:normAutofit/>
          </a:bodyPr>
          <a:lstStyle/>
          <a:p>
            <a:endParaRPr lang="en-US" dirty="0"/>
          </a:p>
        </p:txBody>
      </p:sp>
      <p:sp>
        <p:nvSpPr>
          <p:cNvPr id="5" name="TextBox 4"/>
          <p:cNvSpPr txBox="1"/>
          <p:nvPr/>
        </p:nvSpPr>
        <p:spPr>
          <a:xfrm>
            <a:off x="1691680" y="980728"/>
            <a:ext cx="6696744" cy="5207630"/>
          </a:xfrm>
          <a:prstGeom prst="rect">
            <a:avLst/>
          </a:prstGeom>
        </p:spPr>
        <p:txBody>
          <a:bodyPr vert="horz" wrap="square" lIns="91440" tIns="45720" rIns="91440" bIns="45720" rtlCol="0" anchor="ctr">
            <a:noAutofit/>
          </a:bodyPr>
          <a:lstStyle/>
          <a:p>
            <a:r>
              <a:rPr lang="en-US" sz="3200" dirty="0"/>
              <a:t>WWW:</a:t>
            </a:r>
            <a:endParaRPr lang="en-US" sz="3200" dirty="0">
              <a:hlinkClick r:id="rId2"/>
            </a:endParaRPr>
          </a:p>
          <a:p>
            <a:r>
              <a:rPr lang="en-US" sz="3200" dirty="0" err="1"/>
              <a:t>BrexitLawNI</a:t>
            </a:r>
            <a:r>
              <a:rPr lang="en-US" sz="3200" dirty="0"/>
              <a:t>: </a:t>
            </a:r>
            <a:r>
              <a:rPr lang="en-US" sz="3200" dirty="0">
                <a:hlinkClick r:id="rId2"/>
              </a:rPr>
              <a:t>https://brexitlawni.org/</a:t>
            </a:r>
            <a:r>
              <a:rPr lang="en-US" sz="3200" dirty="0"/>
              <a:t> </a:t>
            </a:r>
          </a:p>
          <a:p>
            <a:r>
              <a:rPr lang="en-US" sz="3200" dirty="0"/>
              <a:t>&amp; TJI: </a:t>
            </a:r>
            <a:r>
              <a:rPr lang="en-US" sz="3200" dirty="0">
                <a:hlinkClick r:id="rId3"/>
              </a:rPr>
              <a:t>ulster.ac.uk/transitionaljustice </a:t>
            </a:r>
            <a:endParaRPr lang="en-US" sz="3200" dirty="0"/>
          </a:p>
          <a:p>
            <a:endParaRPr lang="en-US" sz="3200" dirty="0"/>
          </a:p>
          <a:p>
            <a:r>
              <a:rPr lang="en-US" sz="3200" dirty="0"/>
              <a:t>TWITTER: </a:t>
            </a:r>
          </a:p>
          <a:p>
            <a:r>
              <a:rPr lang="en-US" sz="3200" dirty="0"/>
              <a:t>@</a:t>
            </a:r>
            <a:r>
              <a:rPr lang="en-US" sz="3200" dirty="0" err="1"/>
              <a:t>BrexitLawNI</a:t>
            </a:r>
            <a:r>
              <a:rPr lang="en-US" sz="3200" dirty="0"/>
              <a:t>   &amp;    </a:t>
            </a:r>
          </a:p>
          <a:p>
            <a:r>
              <a:rPr lang="en-US" sz="3200" dirty="0"/>
              <a:t>@TJI_</a:t>
            </a:r>
          </a:p>
          <a:p>
            <a:endParaRPr lang="en-US" sz="3200" dirty="0"/>
          </a:p>
        </p:txBody>
      </p:sp>
      <p:sp>
        <p:nvSpPr>
          <p:cNvPr id="4" name="TextBox 3">
            <a:extLst>
              <a:ext uri="{FF2B5EF4-FFF2-40B4-BE49-F238E27FC236}">
                <a16:creationId xmlns:a16="http://schemas.microsoft.com/office/drawing/2014/main" id="{CA93D07E-BF59-D64C-A820-D98965D9159E}"/>
              </a:ext>
            </a:extLst>
          </p:cNvPr>
          <p:cNvSpPr txBox="1"/>
          <p:nvPr/>
        </p:nvSpPr>
        <p:spPr>
          <a:xfrm>
            <a:off x="1574157" y="6007261"/>
            <a:ext cx="0" cy="0"/>
          </a:xfrm>
          <a:prstGeom prst="rect">
            <a:avLst/>
          </a:prstGeom>
        </p:spPr>
        <p:txBody>
          <a:bodyPr vert="horz" wrap="none" lIns="91440" tIns="45720" rIns="91440" bIns="45720" rtlCol="0" anchor="ctr">
            <a:normAutofit fontScale="25000" lnSpcReduction="20000"/>
          </a:bodyPr>
          <a:lstStyle/>
          <a:p>
            <a:endParaRPr lang="en-US" dirty="0"/>
          </a:p>
        </p:txBody>
      </p:sp>
      <p:sp>
        <p:nvSpPr>
          <p:cNvPr id="6" name="TextBox 5">
            <a:extLst>
              <a:ext uri="{FF2B5EF4-FFF2-40B4-BE49-F238E27FC236}">
                <a16:creationId xmlns:a16="http://schemas.microsoft.com/office/drawing/2014/main" id="{C392F3AC-5E8D-C749-8564-48D139AA9AC8}"/>
              </a:ext>
            </a:extLst>
          </p:cNvPr>
          <p:cNvSpPr txBox="1"/>
          <p:nvPr/>
        </p:nvSpPr>
        <p:spPr>
          <a:xfrm>
            <a:off x="1064871" y="6238754"/>
            <a:ext cx="0" cy="0"/>
          </a:xfrm>
          <a:prstGeom prst="rect">
            <a:avLst/>
          </a:prstGeom>
        </p:spPr>
        <p:txBody>
          <a:bodyPr vert="horz" wrap="none" lIns="91440" tIns="45720" rIns="91440" bIns="45720" rtlCol="0" anchor="ctr">
            <a:normAutofit fontScale="25000" lnSpcReduction="20000"/>
          </a:bodyPr>
          <a:lstStyle/>
          <a:p>
            <a:endParaRPr lang="en-US" dirty="0"/>
          </a:p>
        </p:txBody>
      </p:sp>
      <p:sp>
        <p:nvSpPr>
          <p:cNvPr id="7" name="TextBox 6">
            <a:extLst>
              <a:ext uri="{FF2B5EF4-FFF2-40B4-BE49-F238E27FC236}">
                <a16:creationId xmlns:a16="http://schemas.microsoft.com/office/drawing/2014/main" id="{E409CD5B-0E61-8240-ACFD-5FE3C645B2A9}"/>
              </a:ext>
            </a:extLst>
          </p:cNvPr>
          <p:cNvSpPr txBox="1"/>
          <p:nvPr/>
        </p:nvSpPr>
        <p:spPr>
          <a:xfrm>
            <a:off x="659757" y="6123008"/>
            <a:ext cx="0" cy="0"/>
          </a:xfrm>
          <a:prstGeom prst="rect">
            <a:avLst/>
          </a:prstGeom>
        </p:spPr>
        <p:txBody>
          <a:bodyPr vert="horz" wrap="none" lIns="91440" tIns="45720" rIns="91440" bIns="45720" rtlCol="0" anchor="ctr">
            <a:normAutofit fontScale="25000" lnSpcReduction="20000"/>
          </a:bodyPr>
          <a:lstStyle/>
          <a:p>
            <a:endParaRPr lang="en-US" dirty="0"/>
          </a:p>
        </p:txBody>
      </p:sp>
    </p:spTree>
    <p:extLst>
      <p:ext uri="{BB962C8B-B14F-4D97-AF65-F5344CB8AC3E}">
        <p14:creationId xmlns:p14="http://schemas.microsoft.com/office/powerpoint/2010/main" val="149137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E2C82-2436-9344-AEB2-40D2FC63057C}"/>
              </a:ext>
            </a:extLst>
          </p:cNvPr>
          <p:cNvSpPr>
            <a:spLocks noGrp="1"/>
          </p:cNvSpPr>
          <p:nvPr>
            <p:ph type="title"/>
          </p:nvPr>
        </p:nvSpPr>
        <p:spPr/>
        <p:txBody>
          <a:bodyPr/>
          <a:lstStyle/>
          <a:p>
            <a:r>
              <a:rPr lang="en-US" dirty="0"/>
              <a:t>Withdrawal Bill</a:t>
            </a:r>
          </a:p>
        </p:txBody>
      </p:sp>
      <p:sp>
        <p:nvSpPr>
          <p:cNvPr id="3" name="Content Placeholder 2">
            <a:extLst>
              <a:ext uri="{FF2B5EF4-FFF2-40B4-BE49-F238E27FC236}">
                <a16:creationId xmlns:a16="http://schemas.microsoft.com/office/drawing/2014/main" id="{B05315FB-64D6-9B4A-BF75-2D020AEA7313}"/>
              </a:ext>
            </a:extLst>
          </p:cNvPr>
          <p:cNvSpPr>
            <a:spLocks noGrp="1"/>
          </p:cNvSpPr>
          <p:nvPr>
            <p:ph idx="1"/>
          </p:nvPr>
        </p:nvSpPr>
        <p:spPr/>
        <p:txBody>
          <a:bodyPr/>
          <a:lstStyle/>
          <a:p>
            <a:r>
              <a:rPr lang="en-US" dirty="0"/>
              <a:t>European Communities Act 1972</a:t>
            </a:r>
          </a:p>
          <a:p>
            <a:r>
              <a:rPr lang="en-US" dirty="0"/>
              <a:t>Great Repeal Bill</a:t>
            </a:r>
          </a:p>
          <a:p>
            <a:r>
              <a:rPr lang="en-US" dirty="0"/>
              <a:t>One of at least nine statutes needed</a:t>
            </a:r>
          </a:p>
        </p:txBody>
      </p:sp>
    </p:spTree>
    <p:extLst>
      <p:ext uri="{BB962C8B-B14F-4D97-AF65-F5344CB8AC3E}">
        <p14:creationId xmlns:p14="http://schemas.microsoft.com/office/powerpoint/2010/main" val="1420586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Notification</a:t>
            </a:r>
          </a:p>
        </p:txBody>
      </p:sp>
      <p:sp>
        <p:nvSpPr>
          <p:cNvPr id="3" name="Content Placeholder 2"/>
          <p:cNvSpPr>
            <a:spLocks noGrp="1"/>
          </p:cNvSpPr>
          <p:nvPr>
            <p:ph idx="1"/>
          </p:nvPr>
        </p:nvSpPr>
        <p:spPr/>
        <p:txBody>
          <a:bodyPr/>
          <a:lstStyle/>
          <a:p>
            <a:pPr marL="0" indent="0">
              <a:buNone/>
            </a:pP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16632"/>
            <a:ext cx="7056784" cy="6024518"/>
          </a:xfrm>
          <a:prstGeom prst="rect">
            <a:avLst/>
          </a:prstGeom>
        </p:spPr>
      </p:pic>
    </p:spTree>
    <p:extLst>
      <p:ext uri="{BB962C8B-B14F-4D97-AF65-F5344CB8AC3E}">
        <p14:creationId xmlns:p14="http://schemas.microsoft.com/office/powerpoint/2010/main" val="3666041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38A14-5257-CD48-90EA-AE937E0153B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508DE73-A05B-294B-AA42-8A752A5BDEEF}"/>
              </a:ext>
            </a:extLst>
          </p:cNvPr>
          <p:cNvSpPr>
            <a:spLocks noGrp="1"/>
          </p:cNvSpPr>
          <p:nvPr>
            <p:ph idx="1"/>
          </p:nvPr>
        </p:nvSpPr>
        <p:spPr/>
        <p:txBody>
          <a:bodyPr/>
          <a:lstStyle/>
          <a:p>
            <a:r>
              <a:rPr lang="en-GB" dirty="0"/>
              <a:t>Customs Bill</a:t>
            </a:r>
          </a:p>
          <a:p>
            <a:r>
              <a:rPr lang="en-GB" dirty="0"/>
              <a:t>Trade Bill</a:t>
            </a:r>
          </a:p>
          <a:p>
            <a:r>
              <a:rPr lang="en-GB" dirty="0"/>
              <a:t>Immigration Bill</a:t>
            </a:r>
          </a:p>
          <a:p>
            <a:r>
              <a:rPr lang="en-GB" dirty="0"/>
              <a:t>Fisheries Bill</a:t>
            </a:r>
          </a:p>
          <a:p>
            <a:r>
              <a:rPr lang="en-GB" dirty="0"/>
              <a:t>Agriculture Bill </a:t>
            </a:r>
          </a:p>
          <a:p>
            <a:r>
              <a:rPr lang="en-GB" dirty="0"/>
              <a:t>Nuclear Safeguards Bill</a:t>
            </a:r>
          </a:p>
          <a:p>
            <a:r>
              <a:rPr lang="en-GB" dirty="0"/>
              <a:t>International Sanctions Bill</a:t>
            </a:r>
          </a:p>
          <a:p>
            <a:endParaRPr lang="en-US" dirty="0"/>
          </a:p>
        </p:txBody>
      </p:sp>
    </p:spTree>
    <p:extLst>
      <p:ext uri="{BB962C8B-B14F-4D97-AF65-F5344CB8AC3E}">
        <p14:creationId xmlns:p14="http://schemas.microsoft.com/office/powerpoint/2010/main" val="2559690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24BA2-8BB6-BE43-A27C-2B493A57C83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DC1022-9EF3-AA4B-9CDE-08BD18110525}"/>
              </a:ext>
            </a:extLst>
          </p:cNvPr>
          <p:cNvSpPr>
            <a:spLocks noGrp="1"/>
          </p:cNvSpPr>
          <p:nvPr>
            <p:ph idx="1"/>
          </p:nvPr>
        </p:nvSpPr>
        <p:spPr/>
        <p:txBody>
          <a:bodyPr/>
          <a:lstStyle/>
          <a:p>
            <a:r>
              <a:rPr lang="en-US" dirty="0"/>
              <a:t>Withdrawal Agreement and Implementation Bill</a:t>
            </a:r>
          </a:p>
        </p:txBody>
      </p:sp>
    </p:spTree>
    <p:extLst>
      <p:ext uri="{BB962C8B-B14F-4D97-AF65-F5344CB8AC3E}">
        <p14:creationId xmlns:p14="http://schemas.microsoft.com/office/powerpoint/2010/main" val="3007365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AF0906-0B93-B744-BA0A-E25C5C8B1D90}"/>
              </a:ext>
            </a:extLst>
          </p:cNvPr>
          <p:cNvSpPr>
            <a:spLocks noGrp="1"/>
          </p:cNvSpPr>
          <p:nvPr>
            <p:ph type="title"/>
          </p:nvPr>
        </p:nvSpPr>
        <p:spPr/>
        <p:txBody>
          <a:bodyPr/>
          <a:lstStyle/>
          <a:p>
            <a:r>
              <a:rPr lang="en-US" dirty="0"/>
              <a:t>Withdrawal Bill</a:t>
            </a:r>
          </a:p>
        </p:txBody>
      </p:sp>
      <p:sp>
        <p:nvSpPr>
          <p:cNvPr id="5" name="Text Placeholder 4">
            <a:extLst>
              <a:ext uri="{FF2B5EF4-FFF2-40B4-BE49-F238E27FC236}">
                <a16:creationId xmlns:a16="http://schemas.microsoft.com/office/drawing/2014/main" id="{BA35FB95-1D3F-A64F-9AE8-381C6A214F5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31727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DB6B0-6C7E-F249-8E30-40966226C213}"/>
              </a:ext>
            </a:extLst>
          </p:cNvPr>
          <p:cNvSpPr>
            <a:spLocks noGrp="1"/>
          </p:cNvSpPr>
          <p:nvPr>
            <p:ph type="title"/>
          </p:nvPr>
        </p:nvSpPr>
        <p:spPr/>
        <p:txBody>
          <a:bodyPr/>
          <a:lstStyle/>
          <a:p>
            <a:r>
              <a:rPr lang="en-US" dirty="0"/>
              <a:t>Withdrawal Bill</a:t>
            </a:r>
          </a:p>
        </p:txBody>
      </p:sp>
      <p:sp>
        <p:nvSpPr>
          <p:cNvPr id="3" name="Content Placeholder 2">
            <a:extLst>
              <a:ext uri="{FF2B5EF4-FFF2-40B4-BE49-F238E27FC236}">
                <a16:creationId xmlns:a16="http://schemas.microsoft.com/office/drawing/2014/main" id="{C4FEB9CF-69DF-AB43-8CD6-ED1B01AA5AC4}"/>
              </a:ext>
            </a:extLst>
          </p:cNvPr>
          <p:cNvSpPr>
            <a:spLocks noGrp="1"/>
          </p:cNvSpPr>
          <p:nvPr>
            <p:ph idx="1"/>
          </p:nvPr>
        </p:nvSpPr>
        <p:spPr/>
        <p:txBody>
          <a:bodyPr/>
          <a:lstStyle/>
          <a:p>
            <a:r>
              <a:rPr lang="en-US" dirty="0"/>
              <a:t>Commons</a:t>
            </a:r>
          </a:p>
          <a:p>
            <a:pPr lvl="1"/>
            <a:r>
              <a:rPr lang="en-US" dirty="0"/>
              <a:t>One defeat</a:t>
            </a:r>
          </a:p>
          <a:p>
            <a:r>
              <a:rPr lang="en-US" dirty="0"/>
              <a:t>Current stage: </a:t>
            </a:r>
          </a:p>
          <a:p>
            <a:pPr lvl="1"/>
            <a:r>
              <a:rPr lang="en-US" dirty="0"/>
              <a:t>Report stage in Lords</a:t>
            </a:r>
          </a:p>
          <a:p>
            <a:pPr lvl="1"/>
            <a:r>
              <a:rPr lang="en-US" dirty="0"/>
              <a:t>Two defeats</a:t>
            </a:r>
          </a:p>
        </p:txBody>
      </p:sp>
    </p:spTree>
    <p:extLst>
      <p:ext uri="{BB962C8B-B14F-4D97-AF65-F5344CB8AC3E}">
        <p14:creationId xmlns:p14="http://schemas.microsoft.com/office/powerpoint/2010/main" val="2936380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3738</TotalTime>
  <Words>2134</Words>
  <Application>Microsoft Office PowerPoint</Application>
  <PresentationFormat>On-screen Show (4:3)</PresentationFormat>
  <Paragraphs>170</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Mangal</vt:lpstr>
      <vt:lpstr>Office Theme</vt:lpstr>
      <vt:lpstr>Continuity and controversy: the Withdrawal Bill (nee the Great Repeal Bill)</vt:lpstr>
      <vt:lpstr>PowerPoint Presentation</vt:lpstr>
      <vt:lpstr>Origins</vt:lpstr>
      <vt:lpstr>Withdrawal Bill</vt:lpstr>
      <vt:lpstr>Notification</vt:lpstr>
      <vt:lpstr>PowerPoint Presentation</vt:lpstr>
      <vt:lpstr>PowerPoint Presentation</vt:lpstr>
      <vt:lpstr>Withdrawal Bill</vt:lpstr>
      <vt:lpstr>Withdrawal Bill</vt:lpstr>
      <vt:lpstr>Withdrawal Bill</vt:lpstr>
      <vt:lpstr>Challenge:</vt:lpstr>
      <vt:lpstr>Challenge: How much EU law?</vt:lpstr>
      <vt:lpstr>Withdrawal Bill</vt:lpstr>
      <vt:lpstr>Saving</vt:lpstr>
      <vt:lpstr>Exceptions</vt:lpstr>
      <vt:lpstr>Power to change</vt:lpstr>
      <vt:lpstr>Clause 7</vt:lpstr>
      <vt:lpstr>Clause 7</vt:lpstr>
      <vt:lpstr>Clause 8</vt:lpstr>
      <vt:lpstr>Clause 9</vt:lpstr>
      <vt:lpstr>Controversies</vt:lpstr>
      <vt:lpstr>Amendments</vt:lpstr>
      <vt:lpstr>Human Rights</vt:lpstr>
      <vt:lpstr>Schedule 7 Explanatory statements for certain powers: appropriateness, equalities etc.  </vt:lpstr>
      <vt:lpstr>Lords vote 18 April 2018 – ‘red tape’!</vt:lpstr>
      <vt:lpstr>Lords Vote 18 April 2018</vt:lpstr>
      <vt:lpstr>Delegated powers</vt:lpstr>
      <vt:lpstr>PowerPoint Presentation</vt:lpstr>
      <vt:lpstr>Amendment</vt:lpstr>
      <vt:lpstr>Amendment</vt:lpstr>
      <vt:lpstr>Devolution</vt:lpstr>
      <vt:lpstr>Devolution</vt:lpstr>
      <vt:lpstr>Devolution</vt:lpstr>
      <vt:lpstr>Northern Ireland</vt:lpstr>
      <vt:lpstr>Customs Union Lords vote  18 April 2018</vt:lpstr>
      <vt:lpstr>PowerPoint Presentation</vt:lpstr>
      <vt:lpstr>Thanks! </vt:lpstr>
    </vt:vector>
  </TitlesOfParts>
  <Company>AV Browne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Dunne</dc:creator>
  <cp:lastModifiedBy>Amanda Kramer</cp:lastModifiedBy>
  <cp:revision>57</cp:revision>
  <dcterms:created xsi:type="dcterms:W3CDTF">2014-09-11T16:30:39Z</dcterms:created>
  <dcterms:modified xsi:type="dcterms:W3CDTF">2018-04-25T15:37:21Z</dcterms:modified>
</cp:coreProperties>
</file>